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56" r:id="rId2"/>
    <p:sldId id="272" r:id="rId3"/>
    <p:sldId id="274" r:id="rId4"/>
    <p:sldId id="257" r:id="rId5"/>
    <p:sldId id="275" r:id="rId6"/>
    <p:sldId id="276" r:id="rId7"/>
    <p:sldId id="258" r:id="rId8"/>
    <p:sldId id="259" r:id="rId9"/>
    <p:sldId id="280" r:id="rId10"/>
    <p:sldId id="281" r:id="rId11"/>
    <p:sldId id="287" r:id="rId12"/>
    <p:sldId id="288" r:id="rId13"/>
    <p:sldId id="282" r:id="rId14"/>
    <p:sldId id="279" r:id="rId15"/>
    <p:sldId id="283" r:id="rId16"/>
    <p:sldId id="284" r:id="rId17"/>
    <p:sldId id="285" r:id="rId18"/>
    <p:sldId id="269" r:id="rId19"/>
    <p:sldId id="264" r:id="rId20"/>
    <p:sldId id="270" r:id="rId21"/>
    <p:sldId id="263" r:id="rId22"/>
    <p:sldId id="271" r:id="rId23"/>
    <p:sldId id="266" r:id="rId24"/>
    <p:sldId id="286" r:id="rId25"/>
    <p:sldId id="265" r:id="rId26"/>
  </p:sldIdLst>
  <p:sldSz cx="9906000" cy="6858000" type="A4"/>
  <p:notesSz cx="9144000" cy="6858000"/>
  <p:defaultTextStyle>
    <a:defPPr>
      <a:defRPr lang="es-CO"/>
    </a:defPPr>
    <a:lvl1pPr marL="0" algn="l" defTabSz="957870" rtl="0" eaLnBrk="1" latinLnBrk="0" hangingPunct="1">
      <a:defRPr sz="1900" kern="1200">
        <a:solidFill>
          <a:schemeClr val="tx1"/>
        </a:solidFill>
        <a:latin typeface="+mn-lt"/>
        <a:ea typeface="+mn-ea"/>
        <a:cs typeface="+mn-cs"/>
      </a:defRPr>
    </a:lvl1pPr>
    <a:lvl2pPr marL="478935" algn="l" defTabSz="957870" rtl="0" eaLnBrk="1" latinLnBrk="0" hangingPunct="1">
      <a:defRPr sz="1900" kern="1200">
        <a:solidFill>
          <a:schemeClr val="tx1"/>
        </a:solidFill>
        <a:latin typeface="+mn-lt"/>
        <a:ea typeface="+mn-ea"/>
        <a:cs typeface="+mn-cs"/>
      </a:defRPr>
    </a:lvl2pPr>
    <a:lvl3pPr marL="957870" algn="l" defTabSz="957870" rtl="0" eaLnBrk="1" latinLnBrk="0" hangingPunct="1">
      <a:defRPr sz="1900" kern="1200">
        <a:solidFill>
          <a:schemeClr val="tx1"/>
        </a:solidFill>
        <a:latin typeface="+mn-lt"/>
        <a:ea typeface="+mn-ea"/>
        <a:cs typeface="+mn-cs"/>
      </a:defRPr>
    </a:lvl3pPr>
    <a:lvl4pPr marL="1436805" algn="l" defTabSz="957870" rtl="0" eaLnBrk="1" latinLnBrk="0" hangingPunct="1">
      <a:defRPr sz="1900" kern="1200">
        <a:solidFill>
          <a:schemeClr val="tx1"/>
        </a:solidFill>
        <a:latin typeface="+mn-lt"/>
        <a:ea typeface="+mn-ea"/>
        <a:cs typeface="+mn-cs"/>
      </a:defRPr>
    </a:lvl4pPr>
    <a:lvl5pPr marL="1915740" algn="l" defTabSz="957870" rtl="0" eaLnBrk="1" latinLnBrk="0" hangingPunct="1">
      <a:defRPr sz="1900" kern="1200">
        <a:solidFill>
          <a:schemeClr val="tx1"/>
        </a:solidFill>
        <a:latin typeface="+mn-lt"/>
        <a:ea typeface="+mn-ea"/>
        <a:cs typeface="+mn-cs"/>
      </a:defRPr>
    </a:lvl5pPr>
    <a:lvl6pPr marL="2394675" algn="l" defTabSz="957870" rtl="0" eaLnBrk="1" latinLnBrk="0" hangingPunct="1">
      <a:defRPr sz="1900" kern="1200">
        <a:solidFill>
          <a:schemeClr val="tx1"/>
        </a:solidFill>
        <a:latin typeface="+mn-lt"/>
        <a:ea typeface="+mn-ea"/>
        <a:cs typeface="+mn-cs"/>
      </a:defRPr>
    </a:lvl6pPr>
    <a:lvl7pPr marL="2873610" algn="l" defTabSz="957870" rtl="0" eaLnBrk="1" latinLnBrk="0" hangingPunct="1">
      <a:defRPr sz="1900" kern="1200">
        <a:solidFill>
          <a:schemeClr val="tx1"/>
        </a:solidFill>
        <a:latin typeface="+mn-lt"/>
        <a:ea typeface="+mn-ea"/>
        <a:cs typeface="+mn-cs"/>
      </a:defRPr>
    </a:lvl7pPr>
    <a:lvl8pPr marL="3352545" algn="l" defTabSz="957870" rtl="0" eaLnBrk="1" latinLnBrk="0" hangingPunct="1">
      <a:defRPr sz="1900" kern="1200">
        <a:solidFill>
          <a:schemeClr val="tx1"/>
        </a:solidFill>
        <a:latin typeface="+mn-lt"/>
        <a:ea typeface="+mn-ea"/>
        <a:cs typeface="+mn-cs"/>
      </a:defRPr>
    </a:lvl8pPr>
    <a:lvl9pPr marL="3831480" algn="l" defTabSz="957870"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296" y="-40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8E72008-DF74-49E9-9306-6C2424B6C5AD}" type="datetimeFigureOut">
              <a:rPr lang="es-CO" smtClean="0"/>
              <a:pPr/>
              <a:t>08/04/2015</a:t>
            </a:fld>
            <a:endParaRPr lang="es-CO"/>
          </a:p>
        </p:txBody>
      </p:sp>
      <p:sp>
        <p:nvSpPr>
          <p:cNvPr id="4" name="3 Marcador de imagen de diapositiva"/>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576FC1AC-C851-44D4-B567-9B59CA288E65}" type="slidenum">
              <a:rPr lang="es-CO" smtClean="0"/>
              <a:pPr/>
              <a:t>‹Nº›</a:t>
            </a:fld>
            <a:endParaRPr lang="es-CO"/>
          </a:p>
        </p:txBody>
      </p:sp>
    </p:spTree>
    <p:extLst>
      <p:ext uri="{BB962C8B-B14F-4D97-AF65-F5344CB8AC3E}">
        <p14:creationId xmlns:p14="http://schemas.microsoft.com/office/powerpoint/2010/main" val="2742188341"/>
      </p:ext>
    </p:extLst>
  </p:cSld>
  <p:clrMap bg1="lt1" tx1="dk1" bg2="lt2" tx2="dk2" accent1="accent1" accent2="accent2" accent3="accent3" accent4="accent4" accent5="accent5" accent6="accent6" hlink="hlink" folHlink="folHlink"/>
  <p:notesStyle>
    <a:lvl1pPr marL="0" algn="l" defTabSz="719176" rtl="0" eaLnBrk="1" latinLnBrk="0" hangingPunct="1">
      <a:defRPr sz="900" kern="1200">
        <a:solidFill>
          <a:schemeClr val="tx1"/>
        </a:solidFill>
        <a:latin typeface="+mn-lt"/>
        <a:ea typeface="+mn-ea"/>
        <a:cs typeface="+mn-cs"/>
      </a:defRPr>
    </a:lvl1pPr>
    <a:lvl2pPr marL="359588" algn="l" defTabSz="719176" rtl="0" eaLnBrk="1" latinLnBrk="0" hangingPunct="1">
      <a:defRPr sz="900" kern="1200">
        <a:solidFill>
          <a:schemeClr val="tx1"/>
        </a:solidFill>
        <a:latin typeface="+mn-lt"/>
        <a:ea typeface="+mn-ea"/>
        <a:cs typeface="+mn-cs"/>
      </a:defRPr>
    </a:lvl2pPr>
    <a:lvl3pPr marL="719176" algn="l" defTabSz="719176" rtl="0" eaLnBrk="1" latinLnBrk="0" hangingPunct="1">
      <a:defRPr sz="900" kern="1200">
        <a:solidFill>
          <a:schemeClr val="tx1"/>
        </a:solidFill>
        <a:latin typeface="+mn-lt"/>
        <a:ea typeface="+mn-ea"/>
        <a:cs typeface="+mn-cs"/>
      </a:defRPr>
    </a:lvl3pPr>
    <a:lvl4pPr marL="1078763" algn="l" defTabSz="719176" rtl="0" eaLnBrk="1" latinLnBrk="0" hangingPunct="1">
      <a:defRPr sz="900" kern="1200">
        <a:solidFill>
          <a:schemeClr val="tx1"/>
        </a:solidFill>
        <a:latin typeface="+mn-lt"/>
        <a:ea typeface="+mn-ea"/>
        <a:cs typeface="+mn-cs"/>
      </a:defRPr>
    </a:lvl4pPr>
    <a:lvl5pPr marL="1438351" algn="l" defTabSz="719176" rtl="0" eaLnBrk="1" latinLnBrk="0" hangingPunct="1">
      <a:defRPr sz="900" kern="1200">
        <a:solidFill>
          <a:schemeClr val="tx1"/>
        </a:solidFill>
        <a:latin typeface="+mn-lt"/>
        <a:ea typeface="+mn-ea"/>
        <a:cs typeface="+mn-cs"/>
      </a:defRPr>
    </a:lvl5pPr>
    <a:lvl6pPr marL="1797939" algn="l" defTabSz="719176" rtl="0" eaLnBrk="1" latinLnBrk="0" hangingPunct="1">
      <a:defRPr sz="900" kern="1200">
        <a:solidFill>
          <a:schemeClr val="tx1"/>
        </a:solidFill>
        <a:latin typeface="+mn-lt"/>
        <a:ea typeface="+mn-ea"/>
        <a:cs typeface="+mn-cs"/>
      </a:defRPr>
    </a:lvl6pPr>
    <a:lvl7pPr marL="2157527" algn="l" defTabSz="719176" rtl="0" eaLnBrk="1" latinLnBrk="0" hangingPunct="1">
      <a:defRPr sz="900" kern="1200">
        <a:solidFill>
          <a:schemeClr val="tx1"/>
        </a:solidFill>
        <a:latin typeface="+mn-lt"/>
        <a:ea typeface="+mn-ea"/>
        <a:cs typeface="+mn-cs"/>
      </a:defRPr>
    </a:lvl7pPr>
    <a:lvl8pPr marL="2517115" algn="l" defTabSz="719176" rtl="0" eaLnBrk="1" latinLnBrk="0" hangingPunct="1">
      <a:defRPr sz="900" kern="1200">
        <a:solidFill>
          <a:schemeClr val="tx1"/>
        </a:solidFill>
        <a:latin typeface="+mn-lt"/>
        <a:ea typeface="+mn-ea"/>
        <a:cs typeface="+mn-cs"/>
      </a:defRPr>
    </a:lvl8pPr>
    <a:lvl9pPr marL="2876702" algn="l" defTabSz="71917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714625" y="514350"/>
            <a:ext cx="3714750" cy="2571750"/>
          </a:xfr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576FC1AC-C851-44D4-B567-9B59CA288E65}" type="slidenum">
              <a:rPr lang="es-CO" smtClean="0"/>
              <a:pPr/>
              <a:t>7</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414271" y="0"/>
            <a:ext cx="10760026"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941346" y="-21511"/>
            <a:ext cx="3985709"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36521" y="-21511"/>
            <a:ext cx="37973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27813" y="2708476"/>
            <a:ext cx="3589468"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127813" y="4421081"/>
            <a:ext cx="3585620"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5133639" y="1516829"/>
            <a:ext cx="2311400" cy="750981"/>
          </a:xfrm>
        </p:spPr>
        <p:txBody>
          <a:bodyPr anchor="b"/>
          <a:lstStyle>
            <a:lvl1pPr algn="l">
              <a:defRPr sz="2400"/>
            </a:lvl1pPr>
          </a:lstStyle>
          <a:p>
            <a:fld id="{3F377EBB-D9B2-40A4-A979-780C830DA6F3}" type="datetimeFigureOut">
              <a:rPr lang="es-CO" smtClean="0"/>
              <a:pPr/>
              <a:t>08/04/2015</a:t>
            </a:fld>
            <a:endParaRPr lang="es-CO" dirty="0"/>
          </a:p>
        </p:txBody>
      </p:sp>
      <p:sp>
        <p:nvSpPr>
          <p:cNvPr id="50" name="Rectangle 49"/>
          <p:cNvSpPr/>
          <p:nvPr/>
        </p:nvSpPr>
        <p:spPr>
          <a:xfrm>
            <a:off x="5038463" y="6088284"/>
            <a:ext cx="37973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745480" y="5719967"/>
            <a:ext cx="3067558" cy="365125"/>
          </a:xfrm>
        </p:spPr>
        <p:txBody>
          <a:bodyPr>
            <a:normAutofit/>
          </a:bodyPr>
          <a:lstStyle>
            <a:lvl1pPr>
              <a:defRPr>
                <a:solidFill>
                  <a:schemeClr val="accent1"/>
                </a:solidFill>
              </a:defRPr>
            </a:lvl1pPr>
          </a:lstStyle>
          <a:p>
            <a:endParaRPr lang="es-CO" dirty="0"/>
          </a:p>
        </p:txBody>
      </p:sp>
      <p:sp>
        <p:nvSpPr>
          <p:cNvPr id="6" name="Slide Number Placeholder 5"/>
          <p:cNvSpPr>
            <a:spLocks noGrp="1"/>
          </p:cNvSpPr>
          <p:nvPr>
            <p:ph type="sldNum" sz="quarter" idx="12"/>
          </p:nvPr>
        </p:nvSpPr>
        <p:spPr>
          <a:xfrm>
            <a:off x="5036521" y="5719967"/>
            <a:ext cx="697305" cy="365125"/>
          </a:xfrm>
        </p:spPr>
        <p:txBody>
          <a:bodyPr/>
          <a:lstStyle>
            <a:lvl1pPr>
              <a:defRPr>
                <a:solidFill>
                  <a:schemeClr val="accent1"/>
                </a:solidFill>
              </a:defRPr>
            </a:lvl1pPr>
          </a:lstStyle>
          <a:p>
            <a:fld id="{6EF16416-8736-47F7-A42C-37992690F5D7}" type="slidenum">
              <a:rPr lang="es-CO" smtClean="0"/>
              <a:pPr/>
              <a:t>‹Nº›</a:t>
            </a:fld>
            <a:endParaRPr lang="es-CO" dirty="0"/>
          </a:p>
        </p:txBody>
      </p:sp>
      <p:sp>
        <p:nvSpPr>
          <p:cNvPr id="89" name="Rectangle 88"/>
          <p:cNvSpPr/>
          <p:nvPr/>
        </p:nvSpPr>
        <p:spPr>
          <a:xfrm>
            <a:off x="5038463" y="6088284"/>
            <a:ext cx="37973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F377EBB-D9B2-40A4-A979-780C830DA6F3}" type="datetimeFigureOut">
              <a:rPr lang="es-CO" smtClean="0"/>
              <a:pPr/>
              <a:t>08/04/2015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6EF16416-8736-47F7-A42C-37992690F5D7}" type="slidenum">
              <a:rPr lang="es-CO" smtClean="0"/>
              <a:pPr/>
              <a:t>‹Nº›</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1" y="1030147"/>
            <a:ext cx="1608157"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141071" y="1030147"/>
            <a:ext cx="5875679"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F377EBB-D9B2-40A4-A979-780C830DA6F3}" type="datetimeFigureOut">
              <a:rPr lang="es-CO" smtClean="0"/>
              <a:pPr/>
              <a:t>08/04/2015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6EF16416-8736-47F7-A42C-37992690F5D7}" type="slidenum">
              <a:rPr lang="es-CO" smtClean="0"/>
              <a:pPr/>
              <a:t>‹Nº›</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F377EBB-D9B2-40A4-A979-780C830DA6F3}" type="datetimeFigureOut">
              <a:rPr lang="es-CO" smtClean="0"/>
              <a:pPr/>
              <a:t>08/04/2015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6EF16416-8736-47F7-A42C-37992690F5D7}" type="slidenum">
              <a:rPr lang="es-CO" smtClean="0"/>
              <a:pPr/>
              <a:t>‹Nº›</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363532" y="2900830"/>
            <a:ext cx="7190590"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3533" y="4267201"/>
            <a:ext cx="7190589"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F377EBB-D9B2-40A4-A979-780C830DA6F3}" type="datetimeFigureOut">
              <a:rPr lang="es-CO" smtClean="0"/>
              <a:pPr/>
              <a:t>08/04/2015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6EF16416-8736-47F7-A42C-37992690F5D7}" type="slidenum">
              <a:rPr lang="es-CO" smtClean="0"/>
              <a:pPr/>
              <a:t>‹Nº›</a:t>
            </a:fld>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F377EBB-D9B2-40A4-A979-780C830DA6F3}" type="datetimeFigureOut">
              <a:rPr lang="es-CO" smtClean="0"/>
              <a:pPr/>
              <a:t>08/04/2015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6EF16416-8736-47F7-A42C-37992690F5D7}" type="slidenum">
              <a:rPr lang="es-CO" smtClean="0"/>
              <a:pPr/>
              <a:t>‹Nº›</a:t>
            </a:fld>
            <a:endParaRPr lang="es-CO" dirty="0"/>
          </a:p>
        </p:txBody>
      </p:sp>
      <p:sp>
        <p:nvSpPr>
          <p:cNvPr id="9" name="Content Placeholder 8"/>
          <p:cNvSpPr>
            <a:spLocks noGrp="1"/>
          </p:cNvSpPr>
          <p:nvPr>
            <p:ph sz="quarter" idx="13"/>
          </p:nvPr>
        </p:nvSpPr>
        <p:spPr>
          <a:xfrm>
            <a:off x="1129284" y="2313432"/>
            <a:ext cx="3704844"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5032248" y="2313431"/>
            <a:ext cx="3704844"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29787" y="2316009"/>
            <a:ext cx="3311910"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28531" y="2974695"/>
            <a:ext cx="3704844"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429491" y="2316010"/>
            <a:ext cx="3310360"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32248" y="2974695"/>
            <a:ext cx="3704844"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F377EBB-D9B2-40A4-A979-780C830DA6F3}" type="datetimeFigureOut">
              <a:rPr lang="es-CO" smtClean="0"/>
              <a:pPr/>
              <a:t>08/04/2015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6EF16416-8736-47F7-A42C-37992690F5D7}" type="slidenum">
              <a:rPr lang="es-CO" smtClean="0"/>
              <a:pPr/>
              <a:t>‹Nº›</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F377EBB-D9B2-40A4-A979-780C830DA6F3}" type="datetimeFigureOut">
              <a:rPr lang="es-CO" smtClean="0"/>
              <a:pPr/>
              <a:t>08/04/2015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6EF16416-8736-47F7-A42C-37992690F5D7}" type="slidenum">
              <a:rPr lang="es-CO" smtClean="0"/>
              <a:pPr/>
              <a:t>‹Nº›</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77EBB-D9B2-40A4-A979-780C830DA6F3}" type="datetimeFigureOut">
              <a:rPr lang="es-CO" smtClean="0"/>
              <a:pPr/>
              <a:t>08/04/2015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6EF16416-8736-47F7-A42C-37992690F5D7}" type="slidenum">
              <a:rPr lang="es-CO" smtClean="0"/>
              <a:pPr/>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414271" y="0"/>
            <a:ext cx="10760026"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941346" y="-21511"/>
            <a:ext cx="3985709"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036521" y="-21510"/>
            <a:ext cx="37973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377EBB-D9B2-40A4-A979-780C830DA6F3}" type="datetimeFigureOut">
              <a:rPr lang="es-CO" smtClean="0"/>
              <a:pPr/>
              <a:t>08/04/2015</a:t>
            </a:fld>
            <a:endParaRPr lang="es-CO" dirty="0"/>
          </a:p>
        </p:txBody>
      </p:sp>
      <p:sp>
        <p:nvSpPr>
          <p:cNvPr id="7" name="Slide Number Placeholder 6"/>
          <p:cNvSpPr>
            <a:spLocks noGrp="1"/>
          </p:cNvSpPr>
          <p:nvPr>
            <p:ph type="sldNum" sz="quarter" idx="12"/>
          </p:nvPr>
        </p:nvSpPr>
        <p:spPr/>
        <p:txBody>
          <a:bodyPr/>
          <a:lstStyle/>
          <a:p>
            <a:fld id="{6EF16416-8736-47F7-A42C-37992690F5D7}" type="slidenum">
              <a:rPr lang="es-CO" smtClean="0"/>
              <a:pPr/>
              <a:t>‹Nº›</a:t>
            </a:fld>
            <a:endParaRPr lang="es-CO" dirty="0"/>
          </a:p>
        </p:txBody>
      </p:sp>
      <p:sp>
        <p:nvSpPr>
          <p:cNvPr id="58" name="Rectangle 57"/>
          <p:cNvSpPr/>
          <p:nvPr/>
        </p:nvSpPr>
        <p:spPr>
          <a:xfrm>
            <a:off x="981036" y="601884"/>
            <a:ext cx="3859112"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41385" y="856527"/>
            <a:ext cx="334797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5038463" y="6088284"/>
            <a:ext cx="37973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5028235" y="5724836"/>
            <a:ext cx="3784803" cy="365125"/>
          </a:xfrm>
        </p:spPr>
        <p:txBody>
          <a:bodyPr>
            <a:normAutofit/>
          </a:bodyPr>
          <a:lstStyle/>
          <a:p>
            <a:endParaRPr lang="es-CO" dirty="0"/>
          </a:p>
        </p:txBody>
      </p:sp>
      <p:sp>
        <p:nvSpPr>
          <p:cNvPr id="2" name="Title 1"/>
          <p:cNvSpPr>
            <a:spLocks noGrp="1"/>
          </p:cNvSpPr>
          <p:nvPr>
            <p:ph type="title"/>
          </p:nvPr>
        </p:nvSpPr>
        <p:spPr>
          <a:xfrm>
            <a:off x="5134819" y="2657435"/>
            <a:ext cx="3579953"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5131308" y="4136994"/>
            <a:ext cx="3573683"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414271" y="0"/>
            <a:ext cx="10760026"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941346" y="-21511"/>
            <a:ext cx="3985709"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036521" y="-21510"/>
            <a:ext cx="37973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81036" y="601884"/>
            <a:ext cx="3859112"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5038463" y="6088284"/>
            <a:ext cx="37973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28959" y="2660904"/>
            <a:ext cx="3576066"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88976" y="693795"/>
            <a:ext cx="3639592"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129183" y="4133089"/>
            <a:ext cx="3575621"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F377EBB-D9B2-40A4-A979-780C830DA6F3}" type="datetimeFigureOut">
              <a:rPr lang="es-CO" smtClean="0"/>
              <a:pPr/>
              <a:t>08/04/2015</a:t>
            </a:fld>
            <a:endParaRPr lang="es-CO" dirty="0"/>
          </a:p>
        </p:txBody>
      </p:sp>
      <p:sp>
        <p:nvSpPr>
          <p:cNvPr id="6" name="Footer Placeholder 5"/>
          <p:cNvSpPr>
            <a:spLocks noGrp="1"/>
          </p:cNvSpPr>
          <p:nvPr>
            <p:ph type="ftr" sz="quarter" idx="11"/>
          </p:nvPr>
        </p:nvSpPr>
        <p:spPr>
          <a:xfrm>
            <a:off x="5028235" y="5724836"/>
            <a:ext cx="3784803" cy="365125"/>
          </a:xfrm>
        </p:spPr>
        <p:txBody>
          <a:bodyPr>
            <a:normAutofit/>
          </a:bodyPr>
          <a:lstStyle/>
          <a:p>
            <a:endParaRPr lang="es-CO" dirty="0"/>
          </a:p>
        </p:txBody>
      </p:sp>
      <p:sp>
        <p:nvSpPr>
          <p:cNvPr id="7" name="Slide Number Placeholder 6"/>
          <p:cNvSpPr>
            <a:spLocks noGrp="1"/>
          </p:cNvSpPr>
          <p:nvPr>
            <p:ph type="sldNum" sz="quarter" idx="12"/>
          </p:nvPr>
        </p:nvSpPr>
        <p:spPr/>
        <p:txBody>
          <a:bodyPr/>
          <a:lstStyle/>
          <a:p>
            <a:fld id="{6EF16416-8736-47F7-A42C-37992690F5D7}" type="slidenum">
              <a:rPr lang="es-CO" smtClean="0"/>
              <a:pPr/>
              <a:t>‹Nº›</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30200" y="0"/>
            <a:ext cx="10760026"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95300" y="333488"/>
            <a:ext cx="89154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941346" y="-21511"/>
            <a:ext cx="3985709"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036521" y="-21510"/>
            <a:ext cx="37973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30448" y="1027664"/>
            <a:ext cx="7610139"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30450" y="2323652"/>
            <a:ext cx="7342093"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97170" y="224493"/>
            <a:ext cx="2311400" cy="365125"/>
          </a:xfrm>
          <a:prstGeom prst="rect">
            <a:avLst/>
          </a:prstGeom>
        </p:spPr>
        <p:txBody>
          <a:bodyPr vert="horz" lIns="91440" tIns="45720" rIns="91440" bIns="45720" rtlCol="0" anchor="ctr"/>
          <a:lstStyle>
            <a:lvl1pPr algn="r">
              <a:defRPr sz="1200">
                <a:solidFill>
                  <a:srgbClr val="FEFEFE"/>
                </a:solidFill>
              </a:defRPr>
            </a:lvl1pPr>
          </a:lstStyle>
          <a:p>
            <a:fld id="{3F377EBB-D9B2-40A4-A979-780C830DA6F3}" type="datetimeFigureOut">
              <a:rPr lang="es-CO" smtClean="0"/>
              <a:pPr/>
              <a:t>08/04/2015</a:t>
            </a:fld>
            <a:endParaRPr lang="es-CO" dirty="0"/>
          </a:p>
        </p:txBody>
      </p:sp>
      <p:sp>
        <p:nvSpPr>
          <p:cNvPr id="5" name="Footer Placeholder 4"/>
          <p:cNvSpPr>
            <a:spLocks noGrp="1"/>
          </p:cNvSpPr>
          <p:nvPr>
            <p:ph type="ftr" sz="quarter" idx="3"/>
          </p:nvPr>
        </p:nvSpPr>
        <p:spPr>
          <a:xfrm>
            <a:off x="5028235" y="5852161"/>
            <a:ext cx="3793998" cy="365125"/>
          </a:xfrm>
          <a:prstGeom prst="rect">
            <a:avLst/>
          </a:prstGeom>
        </p:spPr>
        <p:txBody>
          <a:bodyPr vert="horz" lIns="91440" tIns="45720" rIns="91440" bIns="45720" rtlCol="0" anchor="ctr"/>
          <a:lstStyle>
            <a:lvl1pPr algn="r">
              <a:defRPr sz="1200">
                <a:solidFill>
                  <a:schemeClr val="accent1"/>
                </a:solidFill>
              </a:defRPr>
            </a:lvl1pPr>
          </a:lstStyle>
          <a:p>
            <a:endParaRPr lang="es-CO" dirty="0"/>
          </a:p>
        </p:txBody>
      </p:sp>
      <p:sp>
        <p:nvSpPr>
          <p:cNvPr id="6" name="Slide Number Placeholder 5"/>
          <p:cNvSpPr>
            <a:spLocks noGrp="1"/>
          </p:cNvSpPr>
          <p:nvPr>
            <p:ph type="sldNum" sz="quarter" idx="4"/>
          </p:nvPr>
        </p:nvSpPr>
        <p:spPr>
          <a:xfrm>
            <a:off x="5036521" y="224492"/>
            <a:ext cx="1443169" cy="365125"/>
          </a:xfrm>
          <a:prstGeom prst="rect">
            <a:avLst/>
          </a:prstGeom>
        </p:spPr>
        <p:txBody>
          <a:bodyPr vert="horz" lIns="91440" tIns="45720" rIns="91440" bIns="45720" rtlCol="0" anchor="ctr"/>
          <a:lstStyle>
            <a:lvl1pPr algn="l">
              <a:defRPr sz="1200">
                <a:solidFill>
                  <a:srgbClr val="FEFEFE"/>
                </a:solidFill>
              </a:defRPr>
            </a:lvl1pPr>
          </a:lstStyle>
          <a:p>
            <a:fld id="{6EF16416-8736-47F7-A42C-37992690F5D7}" type="slidenum">
              <a:rPr lang="es-CO" smtClean="0"/>
              <a:pPr/>
              <a:t>‹Nº›</a:t>
            </a:fld>
            <a:endParaRPr lang="es-CO"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fisicayquimicaenflash.es/eso/4eso/ondas/ondas01.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educaplus.org/luz/ondas.html" TargetMode="External"/><Relationship Id="rId2" Type="http://schemas.openxmlformats.org/officeDocument/2006/relationships/hyperlink" Target="http://www.parqueciencias.com/export/sites/default/comun/galerias/galeriaDescargas/educacion-formacion/SWF/Recursos/ParaSaberMas/FlashSonidoOndasMusica2.swf" TargetMode="External"/><Relationship Id="rId1" Type="http://schemas.openxmlformats.org/officeDocument/2006/relationships/slideLayout" Target="../slideLayouts/slideLayout2.xml"/><Relationship Id="rId4" Type="http://schemas.openxmlformats.org/officeDocument/2006/relationships/hyperlink" Target="http://salvadorhurtado.wikispaces.com/file/view/ondas.sw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CO" sz="3700" b="1" dirty="0" smtClean="0"/>
              <a:t>Movimiento Ondulatorio</a:t>
            </a:r>
            <a:endParaRPr lang="es-CO" sz="3700" b="1" dirty="0"/>
          </a:p>
        </p:txBody>
      </p:sp>
      <p:sp>
        <p:nvSpPr>
          <p:cNvPr id="3" name="2 Subtítulo"/>
          <p:cNvSpPr>
            <a:spLocks noGrp="1"/>
          </p:cNvSpPr>
          <p:nvPr>
            <p:ph type="subTitle" idx="1"/>
          </p:nvPr>
        </p:nvSpPr>
        <p:spPr>
          <a:xfrm>
            <a:off x="1352600" y="4941168"/>
            <a:ext cx="7429500" cy="1040854"/>
          </a:xfrm>
        </p:spPr>
        <p:txBody>
          <a:bodyPr>
            <a:noAutofit/>
          </a:bodyPr>
          <a:lstStyle/>
          <a:p>
            <a:r>
              <a:rPr lang="es-CO" sz="1900" dirty="0" smtClean="0"/>
              <a:t>Profesora:</a:t>
            </a:r>
          </a:p>
          <a:p>
            <a:r>
              <a:rPr lang="es-CO" sz="1900" dirty="0" smtClean="0"/>
              <a:t> </a:t>
            </a:r>
            <a:r>
              <a:rPr lang="es-CO" sz="1900" dirty="0" err="1" smtClean="0"/>
              <a:t>Yheny</a:t>
            </a:r>
            <a:r>
              <a:rPr lang="es-CO" sz="1900" dirty="0" smtClean="0"/>
              <a:t> Soto</a:t>
            </a:r>
          </a:p>
          <a:p>
            <a:r>
              <a:rPr lang="es-CO" sz="1900" dirty="0" smtClean="0"/>
              <a:t>2015</a:t>
            </a:r>
            <a:endParaRPr lang="es-CO"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36576" y="836712"/>
            <a:ext cx="7610139" cy="1143000"/>
          </a:xfrm>
        </p:spPr>
        <p:txBody>
          <a:bodyPr>
            <a:normAutofit/>
          </a:bodyPr>
          <a:lstStyle/>
          <a:p>
            <a:pPr algn="ctr"/>
            <a:r>
              <a:rPr lang="es-ES" b="1" dirty="0" smtClean="0"/>
              <a:t>CARACTERÍSTICAS DE LAS ONDAS</a:t>
            </a:r>
            <a:endParaRPr lang="es-ES" b="1" dirty="0"/>
          </a:p>
        </p:txBody>
      </p:sp>
      <p:sp>
        <p:nvSpPr>
          <p:cNvPr id="4" name="3 Marcador de contenido"/>
          <p:cNvSpPr>
            <a:spLocks noGrp="1"/>
          </p:cNvSpPr>
          <p:nvPr>
            <p:ph idx="1"/>
          </p:nvPr>
        </p:nvSpPr>
        <p:spPr>
          <a:xfrm>
            <a:off x="1130450" y="2060848"/>
            <a:ext cx="7342093" cy="4032448"/>
          </a:xfrm>
        </p:spPr>
        <p:txBody>
          <a:bodyPr>
            <a:normAutofit lnSpcReduction="10000"/>
          </a:bodyPr>
          <a:lstStyle/>
          <a:p>
            <a:r>
              <a:rPr lang="es-CO" sz="3200" b="1" dirty="0"/>
              <a:t>Longitud de onda: </a:t>
            </a:r>
          </a:p>
          <a:p>
            <a:pPr marL="287361" lvl="1" indent="0">
              <a:buNone/>
            </a:pPr>
            <a:r>
              <a:rPr lang="es-CO" sz="3200" dirty="0"/>
              <a:t>Es la distancia entre partes idénticas sucesivas de la onda.  Equivale a la distancia entre 3 nodos sucesivos o entre 2 antinodos sucesivos.</a:t>
            </a:r>
          </a:p>
          <a:p>
            <a:pPr marL="287361" lvl="1" indent="0">
              <a:buNone/>
            </a:pPr>
            <a:r>
              <a:rPr lang="es-CO" sz="3200" dirty="0"/>
              <a:t>Se representa con la letra griega lambda (λ). </a:t>
            </a:r>
          </a:p>
          <a:p>
            <a:pPr marL="287361" lvl="1" indent="0">
              <a:buNone/>
            </a:pPr>
            <a:r>
              <a:rPr lang="es-CO" sz="3200" dirty="0"/>
              <a:t>Se expresa en unidades de m, cm, etc.</a:t>
            </a:r>
          </a:p>
          <a:p>
            <a:endParaRPr lang="es-ES" dirty="0"/>
          </a:p>
        </p:txBody>
      </p:sp>
    </p:spTree>
    <p:extLst>
      <p:ext uri="{BB962C8B-B14F-4D97-AF65-F5344CB8AC3E}">
        <p14:creationId xmlns:p14="http://schemas.microsoft.com/office/powerpoint/2010/main" val="803189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pPr lvl="1" algn="l" rtl="0">
              <a:spcBef>
                <a:spcPct val="0"/>
              </a:spcBef>
            </a:pPr>
            <a:r>
              <a:rPr lang="es-CO" sz="3600" b="1" dirty="0">
                <a:solidFill>
                  <a:schemeClr val="tx1"/>
                </a:solidFill>
              </a:rPr>
              <a:t>Periodo (T): </a:t>
            </a:r>
            <a:br>
              <a:rPr lang="es-CO" sz="3600" b="1" dirty="0">
                <a:solidFill>
                  <a:schemeClr val="tx1"/>
                </a:solidFill>
              </a:rPr>
            </a:br>
            <a:endParaRPr lang="es-CO" sz="2400" dirty="0"/>
          </a:p>
        </p:txBody>
      </p:sp>
      <p:sp>
        <p:nvSpPr>
          <p:cNvPr id="6" name="5 Marcador de contenido"/>
          <p:cNvSpPr>
            <a:spLocks noGrp="1"/>
          </p:cNvSpPr>
          <p:nvPr>
            <p:ph idx="1"/>
          </p:nvPr>
        </p:nvSpPr>
        <p:spPr>
          <a:xfrm>
            <a:off x="1130450" y="1844824"/>
            <a:ext cx="7782990" cy="3987805"/>
          </a:xfrm>
        </p:spPr>
        <p:txBody>
          <a:bodyPr>
            <a:normAutofit fontScale="92500" lnSpcReduction="10000"/>
          </a:bodyPr>
          <a:lstStyle/>
          <a:p>
            <a:pPr lvl="1"/>
            <a:endParaRPr lang="es-CO" sz="3100" b="1" dirty="0">
              <a:solidFill>
                <a:schemeClr val="tx1"/>
              </a:solidFill>
            </a:endParaRPr>
          </a:p>
          <a:p>
            <a:pPr marL="287361" lvl="1" indent="0">
              <a:buNone/>
            </a:pPr>
            <a:r>
              <a:rPr lang="es-CO" sz="3500" dirty="0">
                <a:solidFill>
                  <a:schemeClr val="tx1"/>
                </a:solidFill>
              </a:rPr>
              <a:t>Es el </a:t>
            </a:r>
            <a:r>
              <a:rPr lang="es-CO" sz="3500" b="1" dirty="0">
                <a:solidFill>
                  <a:schemeClr val="tx1"/>
                </a:solidFill>
              </a:rPr>
              <a:t>tiempo</a:t>
            </a:r>
            <a:r>
              <a:rPr lang="es-CO" sz="3500" dirty="0">
                <a:solidFill>
                  <a:schemeClr val="tx1"/>
                </a:solidFill>
              </a:rPr>
              <a:t> que tarda en ocurrir una oscilación. </a:t>
            </a:r>
          </a:p>
          <a:p>
            <a:pPr marL="287361" lvl="1" indent="0">
              <a:buNone/>
            </a:pPr>
            <a:r>
              <a:rPr lang="es-CO" sz="3500" dirty="0">
                <a:solidFill>
                  <a:schemeClr val="tx1"/>
                </a:solidFill>
              </a:rPr>
              <a:t>Se expresa en unidades de segundos. </a:t>
            </a:r>
          </a:p>
          <a:p>
            <a:pPr marL="287361" lvl="1" indent="0">
              <a:buNone/>
            </a:pPr>
            <a:r>
              <a:rPr lang="es-CO" sz="3500" dirty="0">
                <a:solidFill>
                  <a:schemeClr val="tx1"/>
                </a:solidFill>
              </a:rPr>
              <a:t>Se simboliza con la letra T.</a:t>
            </a:r>
          </a:p>
          <a:p>
            <a:pPr lvl="3" algn="ctr">
              <a:buNone/>
            </a:pPr>
            <a:endParaRPr lang="es-CO" sz="3100" dirty="0"/>
          </a:p>
          <a:p>
            <a:pPr lvl="3" algn="ctr">
              <a:buNone/>
            </a:pPr>
            <a:r>
              <a:rPr lang="es-CO" sz="3100" dirty="0"/>
              <a:t>T = </a:t>
            </a:r>
            <a:r>
              <a:rPr lang="es-CO" sz="3100" dirty="0">
                <a:latin typeface="Arial" pitchFamily="34" charset="0"/>
                <a:cs typeface="Arial" pitchFamily="34" charset="0"/>
              </a:rPr>
              <a:t>1 </a:t>
            </a:r>
            <a:r>
              <a:rPr lang="es-CO" sz="3100" dirty="0"/>
              <a:t>/ f        </a:t>
            </a:r>
          </a:p>
          <a:p>
            <a:pPr lvl="3" algn="ctr">
              <a:buNone/>
            </a:pPr>
            <a:r>
              <a:rPr lang="es-CO" sz="3000" dirty="0"/>
              <a:t>   </a:t>
            </a:r>
            <a:r>
              <a:rPr lang="es-CO" sz="2500" dirty="0"/>
              <a:t>donde f = frecuencia</a:t>
            </a:r>
          </a:p>
          <a:p>
            <a:endParaRPr lang="es-ES" dirty="0"/>
          </a:p>
          <a:p>
            <a:endParaRPr lang="es-CO" dirty="0"/>
          </a:p>
        </p:txBody>
      </p:sp>
    </p:spTree>
    <p:extLst>
      <p:ext uri="{BB962C8B-B14F-4D97-AF65-F5344CB8AC3E}">
        <p14:creationId xmlns:p14="http://schemas.microsoft.com/office/powerpoint/2010/main" val="127463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CO" sz="4000" b="1" dirty="0">
                <a:solidFill>
                  <a:schemeClr val="tx1"/>
                </a:solidFill>
              </a:rPr>
              <a:t>Frecuencia: </a:t>
            </a:r>
            <a:r>
              <a:rPr lang="es-CO" sz="3000" b="1" dirty="0">
                <a:solidFill>
                  <a:schemeClr val="tx1"/>
                </a:solidFill>
              </a:rPr>
              <a:t/>
            </a:r>
            <a:br>
              <a:rPr lang="es-CO" sz="3000" b="1" dirty="0">
                <a:solidFill>
                  <a:schemeClr val="tx1"/>
                </a:solidFill>
              </a:rPr>
            </a:br>
            <a:endParaRPr lang="es-CO" dirty="0"/>
          </a:p>
        </p:txBody>
      </p:sp>
      <p:sp>
        <p:nvSpPr>
          <p:cNvPr id="3" name="2 Marcador de contenido"/>
          <p:cNvSpPr>
            <a:spLocks noGrp="1"/>
          </p:cNvSpPr>
          <p:nvPr>
            <p:ph idx="1"/>
          </p:nvPr>
        </p:nvSpPr>
        <p:spPr>
          <a:xfrm>
            <a:off x="776536" y="1988840"/>
            <a:ext cx="8208912" cy="3843789"/>
          </a:xfrm>
        </p:spPr>
        <p:txBody>
          <a:bodyPr/>
          <a:lstStyle/>
          <a:p>
            <a:pPr lvl="1" algn="ctr"/>
            <a:endParaRPr lang="es-CO" sz="3000" b="1" dirty="0">
              <a:solidFill>
                <a:schemeClr val="tx1"/>
              </a:solidFill>
            </a:endParaRPr>
          </a:p>
          <a:p>
            <a:pPr marL="287361" lvl="1" indent="0" algn="just">
              <a:spcBef>
                <a:spcPts val="0"/>
              </a:spcBef>
              <a:buNone/>
            </a:pPr>
            <a:r>
              <a:rPr lang="es-CO" sz="3200" dirty="0">
                <a:solidFill>
                  <a:schemeClr val="tx1"/>
                </a:solidFill>
              </a:rPr>
              <a:t>Es el </a:t>
            </a:r>
            <a:r>
              <a:rPr lang="es-CO" sz="3200" b="1" dirty="0">
                <a:solidFill>
                  <a:schemeClr val="tx1"/>
                </a:solidFill>
              </a:rPr>
              <a:t>número de oscilaciones </a:t>
            </a:r>
            <a:r>
              <a:rPr lang="es-CO" sz="3200" dirty="0">
                <a:solidFill>
                  <a:schemeClr val="tx1"/>
                </a:solidFill>
              </a:rPr>
              <a:t>que ocurren en una unidad de tiempo (en </a:t>
            </a:r>
            <a:r>
              <a:rPr lang="es-CO" sz="3200" dirty="0">
                <a:solidFill>
                  <a:schemeClr val="tx1"/>
                </a:solidFill>
                <a:latin typeface="Arial" pitchFamily="34" charset="0"/>
                <a:cs typeface="Arial" pitchFamily="34" charset="0"/>
              </a:rPr>
              <a:t>1</a:t>
            </a:r>
            <a:r>
              <a:rPr lang="es-CO" sz="3200" dirty="0">
                <a:solidFill>
                  <a:schemeClr val="tx1"/>
                </a:solidFill>
              </a:rPr>
              <a:t> segundo). </a:t>
            </a:r>
          </a:p>
          <a:p>
            <a:pPr marL="287361" lvl="1" indent="0" algn="just">
              <a:spcBef>
                <a:spcPts val="0"/>
              </a:spcBef>
              <a:buNone/>
            </a:pPr>
            <a:r>
              <a:rPr lang="es-CO" sz="3200" dirty="0">
                <a:solidFill>
                  <a:schemeClr val="tx1"/>
                </a:solidFill>
              </a:rPr>
              <a:t>Se expresa en unidades de Hertzios (Hz). </a:t>
            </a:r>
          </a:p>
          <a:p>
            <a:pPr marL="287361" lvl="1" indent="0" algn="just">
              <a:spcBef>
                <a:spcPts val="0"/>
              </a:spcBef>
              <a:buNone/>
            </a:pPr>
            <a:endParaRPr lang="es-CO" sz="3200" dirty="0">
              <a:solidFill>
                <a:schemeClr val="tx1"/>
              </a:solidFill>
            </a:endParaRPr>
          </a:p>
          <a:p>
            <a:pPr lvl="1" algn="just">
              <a:spcBef>
                <a:spcPts val="0"/>
              </a:spcBef>
              <a:buNone/>
            </a:pPr>
            <a:r>
              <a:rPr lang="es-CO" sz="3200" dirty="0">
                <a:solidFill>
                  <a:schemeClr val="tx1"/>
                </a:solidFill>
              </a:rPr>
              <a:t>			</a:t>
            </a:r>
            <a:r>
              <a:rPr lang="es-CO" sz="3200" dirty="0" smtClean="0">
                <a:solidFill>
                  <a:schemeClr val="tx1"/>
                </a:solidFill>
              </a:rPr>
              <a:t>           f </a:t>
            </a:r>
            <a:r>
              <a:rPr lang="es-CO" sz="3200" dirty="0">
                <a:solidFill>
                  <a:schemeClr val="tx1"/>
                </a:solidFill>
              </a:rPr>
              <a:t>= </a:t>
            </a:r>
            <a:r>
              <a:rPr lang="es-CO" sz="3200" dirty="0">
                <a:solidFill>
                  <a:schemeClr val="tx1"/>
                </a:solidFill>
                <a:latin typeface="Arial" pitchFamily="34" charset="0"/>
                <a:cs typeface="Arial" pitchFamily="34" charset="0"/>
              </a:rPr>
              <a:t>1</a:t>
            </a:r>
            <a:r>
              <a:rPr lang="es-CO" sz="3200" dirty="0">
                <a:solidFill>
                  <a:schemeClr val="tx1"/>
                </a:solidFill>
              </a:rPr>
              <a:t>/T </a:t>
            </a:r>
            <a:endParaRPr lang="es-ES" sz="3200" dirty="0"/>
          </a:p>
          <a:p>
            <a:endParaRPr lang="es-CO" dirty="0"/>
          </a:p>
        </p:txBody>
      </p:sp>
    </p:spTree>
    <p:extLst>
      <p:ext uri="{BB962C8B-B14F-4D97-AF65-F5344CB8AC3E}">
        <p14:creationId xmlns:p14="http://schemas.microsoft.com/office/powerpoint/2010/main" val="319537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08584" y="764704"/>
            <a:ext cx="7610139" cy="1143000"/>
          </a:xfrm>
        </p:spPr>
        <p:txBody>
          <a:bodyPr>
            <a:normAutofit fontScale="90000"/>
          </a:bodyPr>
          <a:lstStyle/>
          <a:p>
            <a:r>
              <a:rPr lang="es-CO" sz="4400" b="1" dirty="0">
                <a:ea typeface="Tahoma" pitchFamily="34" charset="0"/>
                <a:cs typeface="Tahoma" pitchFamily="34" charset="0"/>
              </a:rPr>
              <a:t>Velocidad de propagación: </a:t>
            </a:r>
            <a:br>
              <a:rPr lang="es-CO" sz="4400" b="1" dirty="0">
                <a:ea typeface="Tahoma" pitchFamily="34" charset="0"/>
                <a:cs typeface="Tahoma" pitchFamily="34" charset="0"/>
              </a:rPr>
            </a:br>
            <a:endParaRPr lang="es-CO" dirty="0"/>
          </a:p>
        </p:txBody>
      </p:sp>
      <p:sp>
        <p:nvSpPr>
          <p:cNvPr id="4" name="3 Marcador de contenido"/>
          <p:cNvSpPr>
            <a:spLocks noGrp="1"/>
          </p:cNvSpPr>
          <p:nvPr>
            <p:ph idx="1"/>
          </p:nvPr>
        </p:nvSpPr>
        <p:spPr>
          <a:xfrm>
            <a:off x="848544" y="1484784"/>
            <a:ext cx="7920880" cy="4680520"/>
          </a:xfrm>
        </p:spPr>
        <p:txBody>
          <a:bodyPr>
            <a:normAutofit fontScale="25000" lnSpcReduction="20000"/>
          </a:bodyPr>
          <a:lstStyle/>
          <a:p>
            <a:pPr marL="0" indent="0">
              <a:lnSpc>
                <a:spcPct val="120000"/>
              </a:lnSpc>
              <a:spcBef>
                <a:spcPts val="0"/>
              </a:spcBef>
              <a:buNone/>
            </a:pPr>
            <a:r>
              <a:rPr lang="es-CO" sz="12800" dirty="0" smtClean="0">
                <a:ea typeface="Tahoma" pitchFamily="34" charset="0"/>
                <a:cs typeface="Tahoma" pitchFamily="34" charset="0"/>
              </a:rPr>
              <a:t>Es </a:t>
            </a:r>
            <a:r>
              <a:rPr lang="es-CO" sz="12800" dirty="0">
                <a:ea typeface="Tahoma" pitchFamily="34" charset="0"/>
                <a:cs typeface="Tahoma" pitchFamily="34" charset="0"/>
              </a:rPr>
              <a:t>la distancia que recorre la onda en su periodo de oscilación. </a:t>
            </a:r>
            <a:endParaRPr lang="es-CO" sz="12800" dirty="0" smtClean="0">
              <a:ea typeface="Tahoma" pitchFamily="34" charset="0"/>
              <a:cs typeface="Tahoma" pitchFamily="34" charset="0"/>
            </a:endParaRPr>
          </a:p>
          <a:p>
            <a:pPr marL="0" indent="0">
              <a:lnSpc>
                <a:spcPct val="120000"/>
              </a:lnSpc>
              <a:spcBef>
                <a:spcPts val="0"/>
              </a:spcBef>
              <a:buNone/>
            </a:pPr>
            <a:r>
              <a:rPr lang="es-CO" sz="12800" dirty="0" smtClean="0">
                <a:ea typeface="Tahoma" pitchFamily="34" charset="0"/>
                <a:cs typeface="Tahoma" pitchFamily="34" charset="0"/>
              </a:rPr>
              <a:t>Se expresa en unidades de m/s, cm/s, etc.</a:t>
            </a:r>
          </a:p>
          <a:p>
            <a:pPr marL="0" indent="0">
              <a:lnSpc>
                <a:spcPct val="120000"/>
              </a:lnSpc>
              <a:spcBef>
                <a:spcPts val="0"/>
              </a:spcBef>
              <a:buNone/>
            </a:pPr>
            <a:r>
              <a:rPr lang="es-CO" sz="9600" dirty="0" smtClean="0">
                <a:ea typeface="Tahoma" pitchFamily="34" charset="0"/>
                <a:cs typeface="Tahoma" pitchFamily="34" charset="0"/>
              </a:rPr>
              <a:t>Se </a:t>
            </a:r>
            <a:r>
              <a:rPr lang="es-CO" sz="9600" dirty="0">
                <a:ea typeface="Tahoma" pitchFamily="34" charset="0"/>
                <a:cs typeface="Tahoma" pitchFamily="34" charset="0"/>
              </a:rPr>
              <a:t>puede calcular así</a:t>
            </a:r>
            <a:r>
              <a:rPr lang="es-CO" sz="9600" dirty="0" smtClean="0">
                <a:ea typeface="Tahoma" pitchFamily="34" charset="0"/>
                <a:cs typeface="Tahoma" pitchFamily="34" charset="0"/>
              </a:rPr>
              <a:t>:</a:t>
            </a:r>
            <a:endParaRPr lang="es-CO" sz="9600" dirty="0">
              <a:ea typeface="Tahoma" pitchFamily="34" charset="0"/>
              <a:cs typeface="Tahoma" pitchFamily="34" charset="0"/>
            </a:endParaRPr>
          </a:p>
          <a:p>
            <a:pPr algn="ctr">
              <a:lnSpc>
                <a:spcPct val="120000"/>
              </a:lnSpc>
              <a:spcBef>
                <a:spcPts val="0"/>
              </a:spcBef>
              <a:buNone/>
            </a:pPr>
            <a:r>
              <a:rPr lang="es-CO" sz="9600" dirty="0">
                <a:ea typeface="Tahoma" pitchFamily="34" charset="0"/>
                <a:cs typeface="Tahoma" pitchFamily="34" charset="0"/>
              </a:rPr>
              <a:t>    </a:t>
            </a:r>
            <a:r>
              <a:rPr lang="es-CO" sz="9600" dirty="0" smtClean="0">
                <a:ea typeface="Tahoma" pitchFamily="34" charset="0"/>
                <a:cs typeface="Tahoma" pitchFamily="34" charset="0"/>
              </a:rPr>
              <a:t>   </a:t>
            </a:r>
            <a:r>
              <a:rPr lang="es-CO" sz="9600" dirty="0">
                <a:ea typeface="Tahoma" pitchFamily="34" charset="0"/>
                <a:cs typeface="Tahoma" pitchFamily="34" charset="0"/>
              </a:rPr>
              <a:t>V = λ x f      </a:t>
            </a:r>
            <a:endParaRPr lang="es-CO" sz="9600" dirty="0" smtClean="0">
              <a:ea typeface="Tahoma" pitchFamily="34" charset="0"/>
              <a:cs typeface="Tahoma" pitchFamily="34" charset="0"/>
            </a:endParaRPr>
          </a:p>
          <a:p>
            <a:pPr algn="ctr">
              <a:lnSpc>
                <a:spcPct val="120000"/>
              </a:lnSpc>
              <a:spcBef>
                <a:spcPts val="0"/>
              </a:spcBef>
              <a:buNone/>
            </a:pPr>
            <a:r>
              <a:rPr lang="es-CO" sz="9600" dirty="0" smtClean="0">
                <a:ea typeface="Tahoma" pitchFamily="34" charset="0"/>
                <a:cs typeface="Tahoma" pitchFamily="34" charset="0"/>
              </a:rPr>
              <a:t> </a:t>
            </a:r>
            <a:r>
              <a:rPr lang="es-CO" sz="9600" dirty="0">
                <a:ea typeface="Tahoma" pitchFamily="34" charset="0"/>
                <a:cs typeface="Tahoma" pitchFamily="34" charset="0"/>
              </a:rPr>
              <a:t>donde, λ = longitud de </a:t>
            </a:r>
            <a:r>
              <a:rPr lang="es-CO" sz="9600" dirty="0" smtClean="0">
                <a:ea typeface="Tahoma" pitchFamily="34" charset="0"/>
                <a:cs typeface="Tahoma" pitchFamily="34" charset="0"/>
              </a:rPr>
              <a:t>onda</a:t>
            </a:r>
          </a:p>
          <a:p>
            <a:pPr algn="ctr">
              <a:lnSpc>
                <a:spcPct val="120000"/>
              </a:lnSpc>
              <a:spcBef>
                <a:spcPts val="0"/>
              </a:spcBef>
              <a:buNone/>
            </a:pPr>
            <a:r>
              <a:rPr lang="es-CO" sz="9600" dirty="0" smtClean="0">
                <a:ea typeface="Tahoma" pitchFamily="34" charset="0"/>
                <a:cs typeface="Tahoma" pitchFamily="34" charset="0"/>
              </a:rPr>
              <a:t> </a:t>
            </a:r>
            <a:r>
              <a:rPr lang="es-CO" sz="9600" dirty="0">
                <a:ea typeface="Tahoma" pitchFamily="34" charset="0"/>
                <a:cs typeface="Tahoma" pitchFamily="34" charset="0"/>
              </a:rPr>
              <a:t>f = </a:t>
            </a:r>
            <a:r>
              <a:rPr lang="es-CO" sz="9600" dirty="0" smtClean="0">
                <a:ea typeface="Tahoma" pitchFamily="34" charset="0"/>
                <a:cs typeface="Tahoma" pitchFamily="34" charset="0"/>
              </a:rPr>
              <a:t>frecuencia</a:t>
            </a:r>
          </a:p>
          <a:p>
            <a:pPr algn="ctr">
              <a:lnSpc>
                <a:spcPct val="120000"/>
              </a:lnSpc>
              <a:spcBef>
                <a:spcPts val="0"/>
              </a:spcBef>
              <a:buNone/>
            </a:pPr>
            <a:endParaRPr lang="es-CO" sz="9600" dirty="0">
              <a:ea typeface="Tahoma" pitchFamily="34" charset="0"/>
              <a:cs typeface="Tahoma" pitchFamily="34" charset="0"/>
            </a:endParaRPr>
          </a:p>
          <a:p>
            <a:pPr algn="ctr">
              <a:lnSpc>
                <a:spcPct val="120000"/>
              </a:lnSpc>
              <a:spcBef>
                <a:spcPts val="0"/>
              </a:spcBef>
              <a:buNone/>
            </a:pPr>
            <a:r>
              <a:rPr lang="es-CO" sz="9600" dirty="0" smtClean="0">
                <a:ea typeface="Tahoma" pitchFamily="34" charset="0"/>
                <a:cs typeface="Tahoma" pitchFamily="34" charset="0"/>
              </a:rPr>
              <a:t>            </a:t>
            </a:r>
            <a:r>
              <a:rPr lang="es-CO" sz="9600" dirty="0">
                <a:ea typeface="Tahoma" pitchFamily="34" charset="0"/>
                <a:cs typeface="Tahoma" pitchFamily="34" charset="0"/>
              </a:rPr>
              <a:t>V = λ/ </a:t>
            </a:r>
            <a:r>
              <a:rPr lang="es-CO" sz="9600" dirty="0" smtClean="0">
                <a:ea typeface="Tahoma" pitchFamily="34" charset="0"/>
                <a:cs typeface="Tahoma" pitchFamily="34" charset="0"/>
              </a:rPr>
              <a:t>T</a:t>
            </a:r>
          </a:p>
          <a:p>
            <a:pPr algn="ctr">
              <a:lnSpc>
                <a:spcPct val="120000"/>
              </a:lnSpc>
              <a:spcBef>
                <a:spcPts val="0"/>
              </a:spcBef>
              <a:buNone/>
            </a:pPr>
            <a:r>
              <a:rPr lang="es-CO" sz="9600" dirty="0">
                <a:ea typeface="Tahoma" pitchFamily="34" charset="0"/>
                <a:cs typeface="Tahoma" pitchFamily="34" charset="0"/>
              </a:rPr>
              <a:t>		donde, T = periodo</a:t>
            </a:r>
          </a:p>
          <a:p>
            <a:pPr algn="ctr">
              <a:buNone/>
            </a:pPr>
            <a:endParaRPr lang="es-CO" dirty="0">
              <a:latin typeface="Tahoma" pitchFamily="34" charset="0"/>
              <a:ea typeface="Tahoma" pitchFamily="34" charset="0"/>
              <a:cs typeface="Tahoma" pitchFamily="34" charset="0"/>
            </a:endParaRPr>
          </a:p>
          <a:p>
            <a:endParaRPr lang="es-ES" dirty="0"/>
          </a:p>
        </p:txBody>
      </p:sp>
    </p:spTree>
    <p:extLst>
      <p:ext uri="{BB962C8B-B14F-4D97-AF65-F5344CB8AC3E}">
        <p14:creationId xmlns:p14="http://schemas.microsoft.com/office/powerpoint/2010/main" val="2541401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5300" y="228600"/>
            <a:ext cx="8915400" cy="1112168"/>
          </a:xfrm>
        </p:spPr>
        <p:txBody>
          <a:bodyPr/>
          <a:lstStyle/>
          <a:p>
            <a:r>
              <a:rPr lang="es-ES" b="1" dirty="0" smtClean="0">
                <a:solidFill>
                  <a:srgbClr val="FF0000"/>
                </a:solidFill>
                <a:latin typeface="Broadway" pitchFamily="82" charset="0"/>
              </a:rPr>
              <a:t>Actividad	</a:t>
            </a:r>
            <a:endParaRPr lang="es-ES" b="1" dirty="0">
              <a:solidFill>
                <a:srgbClr val="FF0000"/>
              </a:solidFill>
              <a:latin typeface="Broadway" pitchFamily="82" charset="0"/>
            </a:endParaRPr>
          </a:p>
        </p:txBody>
      </p:sp>
      <p:sp>
        <p:nvSpPr>
          <p:cNvPr id="3" name="2 Marcador de contenido"/>
          <p:cNvSpPr>
            <a:spLocks noGrp="1"/>
          </p:cNvSpPr>
          <p:nvPr>
            <p:ph sz="quarter" idx="13"/>
          </p:nvPr>
        </p:nvSpPr>
        <p:spPr>
          <a:xfrm>
            <a:off x="495301" y="1556792"/>
            <a:ext cx="4378452" cy="4600168"/>
          </a:xfrm>
        </p:spPr>
        <p:txBody>
          <a:bodyPr>
            <a:normAutofit/>
          </a:bodyPr>
          <a:lstStyle/>
          <a:p>
            <a:r>
              <a:rPr lang="es-ES" sz="2800" dirty="0" smtClean="0"/>
              <a:t>Las ondas sonoras alcanzan distintas velocidades según el medio donde se propagan. ¿Por qué viajan más rápido en el agua que en el aire? Piensa en la estructura de la materia y atrévete a crear una hipótesis.</a:t>
            </a:r>
            <a:endParaRPr lang="es-ES" sz="2800" dirty="0"/>
          </a:p>
        </p:txBody>
      </p:sp>
      <p:pic>
        <p:nvPicPr>
          <p:cNvPr id="5122" name="Picture 2" descr="http://psycozenbyac.files.wordpress.com/2014/02/homero-pensand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9024" y="1196752"/>
            <a:ext cx="4216065" cy="500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186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08584" y="548680"/>
            <a:ext cx="7610139" cy="1143000"/>
          </a:xfrm>
        </p:spPr>
        <p:txBody>
          <a:bodyPr/>
          <a:lstStyle/>
          <a:p>
            <a:r>
              <a:rPr lang="es-ES" dirty="0" smtClean="0"/>
              <a:t>EJERCICIOS:</a:t>
            </a:r>
            <a:endParaRPr lang="es-ES" dirty="0"/>
          </a:p>
        </p:txBody>
      </p:sp>
      <p:sp>
        <p:nvSpPr>
          <p:cNvPr id="3" name="2 Marcador de contenido"/>
          <p:cNvSpPr>
            <a:spLocks noGrp="1"/>
          </p:cNvSpPr>
          <p:nvPr>
            <p:ph idx="1"/>
          </p:nvPr>
        </p:nvSpPr>
        <p:spPr>
          <a:xfrm>
            <a:off x="495300" y="1844824"/>
            <a:ext cx="8915400" cy="4464496"/>
          </a:xfrm>
        </p:spPr>
        <p:txBody>
          <a:bodyPr>
            <a:normAutofit/>
          </a:bodyPr>
          <a:lstStyle/>
          <a:p>
            <a:pPr marL="514350" indent="-514350">
              <a:buFont typeface="+mj-lt"/>
              <a:buAutoNum type="arabicPeriod"/>
            </a:pPr>
            <a:r>
              <a:rPr lang="es-ES" dirty="0"/>
              <a:t>Un corcho oscila sobre la superficie del agua, y realiza 12 oscilaciones en 48 segundos. Determina el periodo de oscilación del corcho. </a:t>
            </a:r>
            <a:endParaRPr lang="es-ES" dirty="0" smtClean="0"/>
          </a:p>
          <a:p>
            <a:pPr marL="514350" indent="-514350">
              <a:buFont typeface="+mj-lt"/>
              <a:buAutoNum type="arabicPeriod"/>
            </a:pPr>
            <a:endParaRPr lang="es-ES" dirty="0"/>
          </a:p>
          <a:p>
            <a:pPr marL="514350" indent="-514350">
              <a:buFont typeface="+mj-lt"/>
              <a:buAutoNum type="arabicPeriod"/>
            </a:pPr>
            <a:r>
              <a:rPr lang="es-ES" dirty="0"/>
              <a:t>El corazón puede considerarse como un movimiento repetitivo. Calcula el periodo de tu corazón para 10 latidos. </a:t>
            </a:r>
            <a:endParaRPr lang="es-ES" dirty="0" smtClean="0"/>
          </a:p>
          <a:p>
            <a:pPr marL="514350" indent="-514350">
              <a:buFont typeface="+mj-lt"/>
              <a:buAutoNum type="arabicPeriod"/>
            </a:pPr>
            <a:endParaRPr lang="es-ES" dirty="0"/>
          </a:p>
          <a:p>
            <a:pPr marL="514350" indent="-514350">
              <a:buFont typeface="+mj-lt"/>
              <a:buAutoNum type="arabicPeriod"/>
            </a:pPr>
            <a:r>
              <a:rPr lang="es-ES" dirty="0"/>
              <a:t>Una persona posee un instrumento que </a:t>
            </a:r>
            <a:r>
              <a:rPr lang="es-ES" dirty="0" smtClean="0"/>
              <a:t>puede golpear </a:t>
            </a:r>
            <a:r>
              <a:rPr lang="es-ES" dirty="0"/>
              <a:t>el agua 4 veces en 2 segundos ¿</a:t>
            </a:r>
            <a:r>
              <a:rPr lang="es-ES" dirty="0" smtClean="0"/>
              <a:t>Cuál es </a:t>
            </a:r>
            <a:r>
              <a:rPr lang="es-ES" dirty="0"/>
              <a:t>la frecuencia en Hertz?</a:t>
            </a:r>
          </a:p>
        </p:txBody>
      </p:sp>
    </p:spTree>
    <p:extLst>
      <p:ext uri="{BB962C8B-B14F-4D97-AF65-F5344CB8AC3E}">
        <p14:creationId xmlns:p14="http://schemas.microsoft.com/office/powerpoint/2010/main" val="2566020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776536" y="692697"/>
            <a:ext cx="8496944" cy="5400600"/>
          </a:xfrm>
        </p:spPr>
        <p:txBody>
          <a:bodyPr>
            <a:normAutofit/>
          </a:bodyPr>
          <a:lstStyle/>
          <a:p>
            <a:pPr marL="0" indent="0">
              <a:buNone/>
            </a:pPr>
            <a:r>
              <a:rPr lang="es-ES" dirty="0" smtClean="0"/>
              <a:t>4. </a:t>
            </a:r>
            <a:r>
              <a:rPr lang="es-ES" sz="2800" dirty="0" smtClean="0"/>
              <a:t>Dos ondas tienen igual amplitud pero diferente frecuencia como se observa en la figura.</a:t>
            </a:r>
          </a:p>
          <a:p>
            <a:endParaRPr lang="es-ES" sz="2800" dirty="0"/>
          </a:p>
          <a:p>
            <a:endParaRPr lang="es-ES" sz="2800" dirty="0" smtClean="0"/>
          </a:p>
          <a:p>
            <a:endParaRPr lang="es-ES" sz="2800" dirty="0" smtClean="0"/>
          </a:p>
          <a:p>
            <a:endParaRPr lang="es-ES" sz="2800" dirty="0"/>
          </a:p>
          <a:p>
            <a:endParaRPr lang="es-ES" sz="2800" dirty="0" smtClean="0"/>
          </a:p>
          <a:p>
            <a:endParaRPr lang="es-ES" sz="2800" dirty="0"/>
          </a:p>
          <a:p>
            <a:pPr marL="0" indent="0">
              <a:buNone/>
            </a:pPr>
            <a:r>
              <a:rPr lang="es-ES" sz="2800" dirty="0" smtClean="0"/>
              <a:t>¿Qué característica es claramente diferente? Calcula la frecuencia y el periodo de cada onda.</a:t>
            </a:r>
            <a:endParaRPr lang="es-ES" sz="28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015" y="1700809"/>
            <a:ext cx="727280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913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20552" y="1052736"/>
            <a:ext cx="7992888" cy="5472608"/>
          </a:xfrm>
        </p:spPr>
        <p:txBody>
          <a:bodyPr>
            <a:normAutofit lnSpcReduction="10000"/>
          </a:bodyPr>
          <a:lstStyle/>
          <a:p>
            <a:r>
              <a:rPr lang="es-ES" dirty="0" smtClean="0"/>
              <a:t>5</a:t>
            </a:r>
            <a:r>
              <a:rPr lang="es-ES" sz="2800" dirty="0" smtClean="0"/>
              <a:t>. Observaciones cuidadosas han determinado que un edificio completa 4 oscilaciones en 20 segundos. Calcula el periodo y la frecuencia.</a:t>
            </a:r>
          </a:p>
          <a:p>
            <a:endParaRPr lang="es-ES" sz="2800" dirty="0"/>
          </a:p>
          <a:p>
            <a:r>
              <a:rPr lang="es-ES" sz="2800" dirty="0" smtClean="0"/>
              <a:t>6. ¿Cuál es la rapidez de una onda si se emite con una frecuencia de 2 Hz y su longitud de onda es de 10cm?</a:t>
            </a:r>
          </a:p>
          <a:p>
            <a:endParaRPr lang="es-ES" sz="2800" dirty="0"/>
          </a:p>
          <a:p>
            <a:r>
              <a:rPr lang="es-ES" sz="2800" dirty="0" smtClean="0"/>
              <a:t>7. Una onda de mar tiene una distancia de antinodo a antinodo de 20m y vibra con una frecuencia de 10Hz. Calcula su velocidad de propagación.</a:t>
            </a:r>
            <a:endParaRPr lang="es-ES" sz="2800" dirty="0"/>
          </a:p>
        </p:txBody>
      </p:sp>
    </p:spTree>
    <p:extLst>
      <p:ext uri="{BB962C8B-B14F-4D97-AF65-F5344CB8AC3E}">
        <p14:creationId xmlns:p14="http://schemas.microsoft.com/office/powerpoint/2010/main" val="3642644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srcRect t="34078" r="21693" b="14735"/>
          <a:stretch>
            <a:fillRect/>
          </a:stretch>
        </p:blipFill>
        <p:spPr bwMode="auto">
          <a:xfrm>
            <a:off x="560512" y="1628800"/>
            <a:ext cx="8654254" cy="4536504"/>
          </a:xfrm>
          <a:prstGeom prst="rect">
            <a:avLst/>
          </a:prstGeom>
          <a:noFill/>
          <a:ln w="9525">
            <a:noFill/>
            <a:miter lim="800000"/>
            <a:headEnd/>
            <a:tailEnd/>
          </a:ln>
        </p:spPr>
      </p:pic>
      <p:sp>
        <p:nvSpPr>
          <p:cNvPr id="8" name="7 Título"/>
          <p:cNvSpPr>
            <a:spLocks noGrp="1"/>
          </p:cNvSpPr>
          <p:nvPr>
            <p:ph type="title"/>
          </p:nvPr>
        </p:nvSpPr>
        <p:spPr>
          <a:xfrm>
            <a:off x="1147931" y="764704"/>
            <a:ext cx="7610139" cy="673143"/>
          </a:xfrm>
        </p:spPr>
        <p:txBody>
          <a:bodyPr>
            <a:noAutofit/>
          </a:bodyPr>
          <a:lstStyle/>
          <a:p>
            <a:pPr algn="ctr"/>
            <a:r>
              <a:rPr lang="es-CO" b="1" dirty="0" smtClean="0">
                <a:solidFill>
                  <a:schemeClr val="tx1"/>
                </a:solidFill>
                <a:latin typeface="Segoe Print" pitchFamily="2" charset="0"/>
              </a:rPr>
              <a:t>Clasificación de las Ondas</a:t>
            </a:r>
            <a:endParaRPr lang="es-CO" b="1" dirty="0">
              <a:solidFill>
                <a:schemeClr val="tx1"/>
              </a:solidFill>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slide(fromBottom)">
                                      <p:cBhvr>
                                        <p:cTn id="12"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4568" y="620688"/>
            <a:ext cx="7610139" cy="1143000"/>
          </a:xfrm>
        </p:spPr>
        <p:txBody>
          <a:bodyPr>
            <a:normAutofit fontScale="90000"/>
          </a:bodyPr>
          <a:lstStyle/>
          <a:p>
            <a:pPr algn="ctr"/>
            <a:r>
              <a:rPr lang="es-CO" b="1" dirty="0" smtClean="0">
                <a:solidFill>
                  <a:schemeClr val="tx1"/>
                </a:solidFill>
                <a:latin typeface="Segoe Print" pitchFamily="2" charset="0"/>
              </a:rPr>
              <a:t>1. Según el medio en que viajan o se propagan</a:t>
            </a:r>
            <a:endParaRPr lang="es-CO" b="1" dirty="0">
              <a:solidFill>
                <a:schemeClr val="tx1"/>
              </a:solidFill>
              <a:latin typeface="Segoe Print" pitchFamily="2" charset="0"/>
            </a:endParaRPr>
          </a:p>
        </p:txBody>
      </p:sp>
      <p:sp>
        <p:nvSpPr>
          <p:cNvPr id="3" name="2 Marcador de contenido"/>
          <p:cNvSpPr>
            <a:spLocks noGrp="1"/>
          </p:cNvSpPr>
          <p:nvPr>
            <p:ph sz="quarter" idx="13"/>
          </p:nvPr>
        </p:nvSpPr>
        <p:spPr>
          <a:xfrm>
            <a:off x="488504" y="1873996"/>
            <a:ext cx="5354812" cy="4608512"/>
          </a:xfrm>
        </p:spPr>
        <p:txBody>
          <a:bodyPr>
            <a:normAutofit fontScale="70000" lnSpcReduction="20000"/>
          </a:bodyPr>
          <a:lstStyle/>
          <a:p>
            <a:pPr marL="766296" lvl="1" indent="-478935">
              <a:lnSpc>
                <a:spcPct val="120000"/>
              </a:lnSpc>
              <a:buAutoNum type="alphaUcPeriod"/>
            </a:pPr>
            <a:r>
              <a:rPr lang="es-CO" sz="4000" b="1" dirty="0" smtClean="0">
                <a:solidFill>
                  <a:schemeClr val="tx1"/>
                </a:solidFill>
                <a:latin typeface="Tahoma" pitchFamily="34" charset="0"/>
                <a:ea typeface="Tahoma" pitchFamily="34" charset="0"/>
                <a:cs typeface="Tahoma" pitchFamily="34" charset="0"/>
              </a:rPr>
              <a:t>Ondas mecánicas: </a:t>
            </a:r>
            <a:r>
              <a:rPr lang="es-CO" sz="4000" dirty="0" smtClean="0">
                <a:solidFill>
                  <a:schemeClr val="tx1"/>
                </a:solidFill>
                <a:latin typeface="Tahoma" pitchFamily="34" charset="0"/>
                <a:ea typeface="Tahoma" pitchFamily="34" charset="0"/>
                <a:cs typeface="Tahoma" pitchFamily="34" charset="0"/>
              </a:rPr>
              <a:t>Requieren de un medio elástico o material para propagarse, debido al choque sucesivo de las partículas, unas detrás de otras. </a:t>
            </a:r>
          </a:p>
          <a:p>
            <a:pPr marL="287361" lvl="1" indent="0">
              <a:lnSpc>
                <a:spcPct val="120000"/>
              </a:lnSpc>
              <a:buNone/>
            </a:pPr>
            <a:endParaRPr lang="es-CO" sz="4000" dirty="0">
              <a:solidFill>
                <a:schemeClr val="tx1"/>
              </a:solidFill>
              <a:latin typeface="Tahoma" pitchFamily="34" charset="0"/>
              <a:ea typeface="Tahoma" pitchFamily="34" charset="0"/>
              <a:cs typeface="Tahoma" pitchFamily="34" charset="0"/>
            </a:endParaRPr>
          </a:p>
          <a:p>
            <a:pPr marL="287361" lvl="1" indent="0">
              <a:lnSpc>
                <a:spcPct val="120000"/>
              </a:lnSpc>
              <a:buNone/>
            </a:pPr>
            <a:r>
              <a:rPr lang="es-CO" sz="4000" dirty="0" smtClean="0">
                <a:solidFill>
                  <a:schemeClr val="tx1"/>
                </a:solidFill>
                <a:latin typeface="Tahoma" pitchFamily="34" charset="0"/>
                <a:ea typeface="Tahoma" pitchFamily="34" charset="0"/>
                <a:cs typeface="Tahoma" pitchFamily="34" charset="0"/>
              </a:rPr>
              <a:t>Ejemplo: el sonido, las ondas del agua, los golpes, las ondas sísmicas, etc. </a:t>
            </a:r>
          </a:p>
          <a:p>
            <a:pPr marL="766296" lvl="1" indent="-478935">
              <a:buAutoNum type="alphaUcPeriod"/>
            </a:pPr>
            <a:endParaRPr lang="es-CO" sz="2600" dirty="0" smtClean="0"/>
          </a:p>
          <a:p>
            <a:pPr marL="766296" lvl="1" indent="-478935">
              <a:buNone/>
            </a:pPr>
            <a:endParaRPr lang="es-CO" dirty="0"/>
          </a:p>
        </p:txBody>
      </p:sp>
      <p:pic>
        <p:nvPicPr>
          <p:cNvPr id="4098" name="Picture 2" descr="http://3.bp.blogspot.com/_ZlhUvU4N66w/TUXXmyd0BgI/AAAAAAAAAA0/PKmM6IpSjRQ/s1600/zzbait670565%255B1%255D.jpg"/>
          <p:cNvPicPr>
            <a:picLocks noChangeAspect="1" noChangeArrowheads="1"/>
          </p:cNvPicPr>
          <p:nvPr/>
        </p:nvPicPr>
        <p:blipFill>
          <a:blip r:embed="rId2" cstate="print"/>
          <a:srcRect/>
          <a:stretch>
            <a:fillRect/>
          </a:stretch>
        </p:blipFill>
        <p:spPr bwMode="auto">
          <a:xfrm>
            <a:off x="6366938" y="1772816"/>
            <a:ext cx="2685127" cy="2189412"/>
          </a:xfrm>
          <a:prstGeom prst="rect">
            <a:avLst/>
          </a:prstGeom>
          <a:noFill/>
        </p:spPr>
      </p:pic>
      <p:pic>
        <p:nvPicPr>
          <p:cNvPr id="7" name="Picture 6" descr="http://2.bp.blogspot.com/-HiqLD7CwPAo/TeKdZeZ4yDI/AAAAAAAABvY/VyU-fcEa91s/s400/ondas.jpg"/>
          <p:cNvPicPr>
            <a:picLocks noChangeAspect="1" noChangeArrowheads="1"/>
          </p:cNvPicPr>
          <p:nvPr/>
        </p:nvPicPr>
        <p:blipFill>
          <a:blip r:embed="rId3" cstate="print"/>
          <a:srcRect/>
          <a:stretch>
            <a:fillRect/>
          </a:stretch>
        </p:blipFill>
        <p:spPr bwMode="auto">
          <a:xfrm>
            <a:off x="6033120" y="4178252"/>
            <a:ext cx="3352765" cy="23211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slide(fromBottom)">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0512" y="620688"/>
            <a:ext cx="7610139" cy="1143000"/>
          </a:xfrm>
        </p:spPr>
        <p:txBody>
          <a:bodyPr/>
          <a:lstStyle/>
          <a:p>
            <a:r>
              <a:rPr lang="es-ES" dirty="0" smtClean="0"/>
              <a:t>Actividad diagnóstica 	</a:t>
            </a:r>
            <a:endParaRPr lang="es-ES" dirty="0"/>
          </a:p>
        </p:txBody>
      </p:sp>
      <p:sp>
        <p:nvSpPr>
          <p:cNvPr id="3" name="2 Marcador de contenido"/>
          <p:cNvSpPr>
            <a:spLocks noGrp="1"/>
          </p:cNvSpPr>
          <p:nvPr>
            <p:ph sz="quarter" idx="13"/>
          </p:nvPr>
        </p:nvSpPr>
        <p:spPr>
          <a:xfrm>
            <a:off x="495300" y="1700808"/>
            <a:ext cx="4601715" cy="4456152"/>
          </a:xfrm>
        </p:spPr>
        <p:txBody>
          <a:bodyPr>
            <a:normAutofit fontScale="92500"/>
          </a:bodyPr>
          <a:lstStyle/>
          <a:p>
            <a:r>
              <a:rPr lang="es-ES" sz="3200" dirty="0" smtClean="0"/>
              <a:t>¿Puede </a:t>
            </a:r>
            <a:r>
              <a:rPr lang="es-ES" sz="3200" dirty="0"/>
              <a:t>causarle daño a tus </a:t>
            </a:r>
            <a:r>
              <a:rPr lang="es-ES" sz="3200" dirty="0" smtClean="0"/>
              <a:t>oídos un sonido fuerte? Explica por qué.</a:t>
            </a:r>
          </a:p>
          <a:p>
            <a:r>
              <a:rPr lang="es-ES" sz="3200" dirty="0"/>
              <a:t>¿</a:t>
            </a:r>
            <a:r>
              <a:rPr lang="es-ES" sz="3200" dirty="0" smtClean="0"/>
              <a:t>Cómo defines el concepto de onda?</a:t>
            </a:r>
          </a:p>
          <a:p>
            <a:r>
              <a:rPr lang="es-ES" sz="3200" dirty="0" smtClean="0"/>
              <a:t>Identifica en los siguientes esquemas diferentes tipos de ondas. Escríbelos en tu cuaderno.</a:t>
            </a:r>
          </a:p>
          <a:p>
            <a:endParaRPr lang="es-ES" dirty="0" smtClean="0"/>
          </a:p>
          <a:p>
            <a:endParaRPr lang="es-ES" dirty="0"/>
          </a:p>
          <a:p>
            <a:endParaRPr lang="es-ES" dirty="0" smtClean="0"/>
          </a:p>
          <a:p>
            <a:endParaRPr lang="es-ES" dirty="0" smtClean="0"/>
          </a:p>
          <a:p>
            <a:endParaRPr lang="es-ES" dirty="0"/>
          </a:p>
        </p:txBody>
      </p:sp>
      <p:pic>
        <p:nvPicPr>
          <p:cNvPr id="2050" name="Picture 2" descr="http://estudiarsonido.files.wordpress.com/2009/09/ngs0_752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4464" y="2060848"/>
            <a:ext cx="3810000" cy="3086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16534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564117" y="836712"/>
            <a:ext cx="8841432" cy="2376264"/>
          </a:xfrm>
        </p:spPr>
        <p:txBody>
          <a:bodyPr>
            <a:normAutofit lnSpcReduction="10000"/>
          </a:bodyPr>
          <a:lstStyle/>
          <a:p>
            <a:pPr marL="287361" lvl="1">
              <a:spcBef>
                <a:spcPts val="628"/>
              </a:spcBef>
              <a:buClr>
                <a:schemeClr val="accent1"/>
              </a:buClr>
            </a:pPr>
            <a:r>
              <a:rPr lang="es-CO" b="1" dirty="0" smtClean="0">
                <a:solidFill>
                  <a:schemeClr val="tx1"/>
                </a:solidFill>
                <a:latin typeface="Tahoma" pitchFamily="34" charset="0"/>
                <a:ea typeface="Tahoma" pitchFamily="34" charset="0"/>
                <a:cs typeface="Tahoma" pitchFamily="34" charset="0"/>
              </a:rPr>
              <a:t>B</a:t>
            </a:r>
            <a:r>
              <a:rPr lang="es-CO" sz="2400" b="1" dirty="0" smtClean="0">
                <a:solidFill>
                  <a:schemeClr val="tx1"/>
                </a:solidFill>
                <a:latin typeface="Tahoma" pitchFamily="34" charset="0"/>
                <a:ea typeface="Tahoma" pitchFamily="34" charset="0"/>
                <a:cs typeface="Tahoma" pitchFamily="34" charset="0"/>
              </a:rPr>
              <a:t>. Ondas electromagnéticas: </a:t>
            </a:r>
          </a:p>
          <a:p>
            <a:pPr marL="0" lvl="1" indent="0">
              <a:spcBef>
                <a:spcPts val="628"/>
              </a:spcBef>
              <a:buClr>
                <a:schemeClr val="accent1"/>
              </a:buClr>
              <a:buNone/>
            </a:pPr>
            <a:r>
              <a:rPr lang="es-CO" sz="2400" dirty="0" smtClean="0">
                <a:solidFill>
                  <a:schemeClr val="tx1"/>
                </a:solidFill>
                <a:latin typeface="Tahoma" pitchFamily="34" charset="0"/>
                <a:ea typeface="Tahoma" pitchFamily="34" charset="0"/>
                <a:cs typeface="Tahoma" pitchFamily="34" charset="0"/>
              </a:rPr>
              <a:t>NO requieren de un medio material para propagarse, ya que pueden hacerlo en el vacío. </a:t>
            </a:r>
          </a:p>
          <a:p>
            <a:pPr marL="0" lvl="1" indent="0">
              <a:spcBef>
                <a:spcPts val="628"/>
              </a:spcBef>
              <a:buClr>
                <a:schemeClr val="accent1"/>
              </a:buClr>
              <a:buNone/>
            </a:pPr>
            <a:r>
              <a:rPr lang="es-CO" sz="2400" dirty="0" smtClean="0">
                <a:solidFill>
                  <a:schemeClr val="tx1"/>
                </a:solidFill>
                <a:latin typeface="Tahoma" pitchFamily="34" charset="0"/>
                <a:ea typeface="Tahoma" pitchFamily="34" charset="0"/>
                <a:cs typeface="Tahoma" pitchFamily="34" charset="0"/>
              </a:rPr>
              <a:t>Ejemplo: La luz, los rayos x, las ondas de radio, las microondas. </a:t>
            </a:r>
          </a:p>
          <a:p>
            <a:pPr marL="0" lvl="1" indent="0">
              <a:spcBef>
                <a:spcPts val="628"/>
              </a:spcBef>
              <a:buClr>
                <a:schemeClr val="accent1"/>
              </a:buClr>
              <a:buNone/>
            </a:pPr>
            <a:r>
              <a:rPr lang="es-CO" sz="2400" dirty="0" smtClean="0">
                <a:solidFill>
                  <a:schemeClr val="tx1"/>
                </a:solidFill>
                <a:latin typeface="Tahoma" pitchFamily="34" charset="0"/>
                <a:ea typeface="Tahoma" pitchFamily="34" charset="0"/>
                <a:cs typeface="Tahoma" pitchFamily="34" charset="0"/>
              </a:rPr>
              <a:t>OJO: Si existe un medio material, viajan con menor velocidad. Todas estas ondas se propagan en el vacío a la velocidad de la luz.</a:t>
            </a:r>
          </a:p>
          <a:p>
            <a:pPr marL="287361" lvl="1">
              <a:spcBef>
                <a:spcPts val="628"/>
              </a:spcBef>
              <a:buClr>
                <a:schemeClr val="accent1"/>
              </a:buClr>
            </a:pPr>
            <a:endParaRPr lang="es-CO" baseline="30000" dirty="0" smtClean="0"/>
          </a:p>
          <a:p>
            <a:endParaRPr lang="es-CO" dirty="0"/>
          </a:p>
        </p:txBody>
      </p:sp>
      <p:pic>
        <p:nvPicPr>
          <p:cNvPr id="25602" name="Picture 2" descr="http://www.orgonitas.com/images/Orgonitas_espectro_electromagnetico.jpg"/>
          <p:cNvPicPr>
            <a:picLocks noChangeAspect="1" noChangeArrowheads="1"/>
          </p:cNvPicPr>
          <p:nvPr/>
        </p:nvPicPr>
        <p:blipFill>
          <a:blip r:embed="rId2" cstate="print"/>
          <a:srcRect/>
          <a:stretch>
            <a:fillRect/>
          </a:stretch>
        </p:blipFill>
        <p:spPr bwMode="auto">
          <a:xfrm>
            <a:off x="1064568" y="3212976"/>
            <a:ext cx="7809085" cy="3124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5602"/>
                                        </p:tgtEl>
                                        <p:attrNameLst>
                                          <p:attrName>style.visibility</p:attrName>
                                        </p:attrNameLst>
                                      </p:cBhvr>
                                      <p:to>
                                        <p:strVal val="visible"/>
                                      </p:to>
                                    </p:set>
                                    <p:animEffect transition="in" filter="slide(fromBottom)">
                                      <p:cBhvr>
                                        <p:cTn id="2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45441" y="620688"/>
            <a:ext cx="8915400" cy="990600"/>
          </a:xfrm>
        </p:spPr>
        <p:txBody>
          <a:bodyPr>
            <a:normAutofit fontScale="90000"/>
          </a:bodyPr>
          <a:lstStyle/>
          <a:p>
            <a:pPr algn="ctr"/>
            <a:r>
              <a:rPr lang="es-CO" b="1" dirty="0" smtClean="0">
                <a:solidFill>
                  <a:schemeClr val="tx1"/>
                </a:solidFill>
                <a:latin typeface="Segoe Print" pitchFamily="2" charset="0"/>
              </a:rPr>
              <a:t>2. Según la dirección de propagación de la onda</a:t>
            </a:r>
            <a:endParaRPr lang="es-CO" b="1" dirty="0">
              <a:solidFill>
                <a:schemeClr val="tx1"/>
              </a:solidFill>
              <a:latin typeface="Segoe Print" pitchFamily="2" charset="0"/>
            </a:endParaRPr>
          </a:p>
        </p:txBody>
      </p:sp>
      <p:sp>
        <p:nvSpPr>
          <p:cNvPr id="3" name="2 Marcador de contenido"/>
          <p:cNvSpPr>
            <a:spLocks noGrp="1"/>
          </p:cNvSpPr>
          <p:nvPr>
            <p:ph idx="1"/>
          </p:nvPr>
        </p:nvSpPr>
        <p:spPr>
          <a:xfrm>
            <a:off x="545441" y="1556792"/>
            <a:ext cx="8915400" cy="3168352"/>
          </a:xfrm>
        </p:spPr>
        <p:txBody>
          <a:bodyPr>
            <a:normAutofit fontScale="77500" lnSpcReduction="20000"/>
          </a:bodyPr>
          <a:lstStyle/>
          <a:p>
            <a:pPr marL="766296" lvl="1" indent="-478935">
              <a:buFont typeface="Wingdings 3"/>
              <a:buAutoNum type="alphaUcPeriod"/>
            </a:pPr>
            <a:r>
              <a:rPr lang="es-CO" sz="3400" b="1" dirty="0" smtClean="0">
                <a:solidFill>
                  <a:schemeClr val="tx1"/>
                </a:solidFill>
                <a:latin typeface="Tahoma" pitchFamily="34" charset="0"/>
                <a:ea typeface="Tahoma" pitchFamily="34" charset="0"/>
                <a:cs typeface="Tahoma" pitchFamily="34" charset="0"/>
              </a:rPr>
              <a:t>Longitudinales: </a:t>
            </a:r>
            <a:r>
              <a:rPr lang="es-CO" sz="3400" dirty="0" smtClean="0">
                <a:solidFill>
                  <a:schemeClr val="tx1"/>
                </a:solidFill>
                <a:latin typeface="Tahoma" pitchFamily="34" charset="0"/>
                <a:ea typeface="Tahoma" pitchFamily="34" charset="0"/>
                <a:cs typeface="Tahoma" pitchFamily="34" charset="0"/>
              </a:rPr>
              <a:t>En ellas la dirección de propagación de la energía, coincide con la dirección en la que oscilan las partículas del medio por el que se propaga.</a:t>
            </a:r>
          </a:p>
          <a:p>
            <a:pPr marL="766296" lvl="1" indent="-478935">
              <a:buNone/>
            </a:pPr>
            <a:r>
              <a:rPr lang="es-CO" sz="3400" dirty="0" smtClean="0">
                <a:solidFill>
                  <a:schemeClr val="tx1"/>
                </a:solidFill>
                <a:latin typeface="Tahoma" pitchFamily="34" charset="0"/>
                <a:ea typeface="Tahoma" pitchFamily="34" charset="0"/>
                <a:cs typeface="Tahoma" pitchFamily="34" charset="0"/>
              </a:rPr>
              <a:t>	 EJEMPLO: El sonido.</a:t>
            </a:r>
          </a:p>
          <a:p>
            <a:pPr marL="766296" lvl="1" indent="-478935">
              <a:buNone/>
            </a:pPr>
            <a:endParaRPr lang="es-CO" sz="3400" dirty="0" smtClean="0">
              <a:solidFill>
                <a:schemeClr val="tx1"/>
              </a:solidFill>
              <a:latin typeface="Tahoma" pitchFamily="34" charset="0"/>
              <a:ea typeface="Tahoma" pitchFamily="34" charset="0"/>
              <a:cs typeface="Tahoma" pitchFamily="34" charset="0"/>
            </a:endParaRPr>
          </a:p>
          <a:p>
            <a:pPr marL="766296" lvl="1" indent="-478935">
              <a:buNone/>
            </a:pPr>
            <a:r>
              <a:rPr lang="es-CO" sz="3400" dirty="0" smtClean="0">
                <a:solidFill>
                  <a:schemeClr val="tx1"/>
                </a:solidFill>
                <a:latin typeface="Tahoma" pitchFamily="34" charset="0"/>
                <a:ea typeface="Tahoma" pitchFamily="34" charset="0"/>
                <a:cs typeface="Tahoma" pitchFamily="34" charset="0"/>
                <a:hlinkClick r:id="rId2"/>
              </a:rPr>
              <a:t>http://fisicayquimicaenflash.es/eso/4eso/ondas/ondas01.html</a:t>
            </a:r>
            <a:endParaRPr lang="es-CO" sz="3400" dirty="0" smtClean="0">
              <a:solidFill>
                <a:schemeClr val="tx1"/>
              </a:solidFill>
              <a:latin typeface="Tahoma" pitchFamily="34" charset="0"/>
              <a:ea typeface="Tahoma" pitchFamily="34" charset="0"/>
              <a:cs typeface="Tahoma" pitchFamily="34" charset="0"/>
            </a:endParaRPr>
          </a:p>
          <a:p>
            <a:pPr marL="766296" lvl="1" indent="-478935">
              <a:buNone/>
            </a:pPr>
            <a:r>
              <a:rPr lang="es-CO" sz="3400" dirty="0" smtClean="0">
                <a:solidFill>
                  <a:schemeClr val="tx1"/>
                </a:solidFill>
                <a:latin typeface="Tahoma" pitchFamily="34" charset="0"/>
                <a:ea typeface="Tahoma" pitchFamily="34" charset="0"/>
                <a:cs typeface="Tahoma" pitchFamily="34" charset="0"/>
              </a:rPr>
              <a:t>http://web.educastur.princast.es/proyectos/fisquiweb/MovOnd/index.htm</a:t>
            </a:r>
          </a:p>
          <a:p>
            <a:pPr marL="766296" lvl="1" indent="-478935">
              <a:buAutoNum type="alphaUcPeriod"/>
            </a:pPr>
            <a:endParaRPr lang="es-CO" sz="3100" dirty="0" smtClean="0"/>
          </a:p>
        </p:txBody>
      </p:sp>
      <p:pic>
        <p:nvPicPr>
          <p:cNvPr id="3074" name="Picture 2" descr="lolngitudinal.gif"/>
          <p:cNvPicPr>
            <a:picLocks noChangeAspect="1" noChangeArrowheads="1"/>
          </p:cNvPicPr>
          <p:nvPr/>
        </p:nvPicPr>
        <p:blipFill>
          <a:blip r:embed="rId3" cstate="print"/>
          <a:srcRect/>
          <a:stretch>
            <a:fillRect/>
          </a:stretch>
        </p:blipFill>
        <p:spPr bwMode="auto">
          <a:xfrm>
            <a:off x="1566051" y="4725144"/>
            <a:ext cx="7011248" cy="16759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dissolve">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0254" y="692696"/>
            <a:ext cx="8915400" cy="3096344"/>
          </a:xfrm>
        </p:spPr>
        <p:txBody>
          <a:bodyPr>
            <a:normAutofit/>
          </a:bodyPr>
          <a:lstStyle/>
          <a:p>
            <a:pPr marL="287361" lvl="1">
              <a:spcBef>
                <a:spcPts val="628"/>
              </a:spcBef>
              <a:buClr>
                <a:schemeClr val="accent1"/>
              </a:buClr>
              <a:buNone/>
            </a:pPr>
            <a:r>
              <a:rPr lang="es-CO" sz="3100" b="1" dirty="0" smtClean="0">
                <a:solidFill>
                  <a:schemeClr val="tx1"/>
                </a:solidFill>
                <a:latin typeface="Tahoma" pitchFamily="34" charset="0"/>
                <a:ea typeface="Tahoma" pitchFamily="34" charset="0"/>
                <a:cs typeface="Tahoma" pitchFamily="34" charset="0"/>
              </a:rPr>
              <a:t>B. Transversales: </a:t>
            </a:r>
            <a:r>
              <a:rPr lang="es-CO" sz="3200" dirty="0" smtClean="0">
                <a:solidFill>
                  <a:schemeClr val="tx1"/>
                </a:solidFill>
                <a:latin typeface="Tahoma" pitchFamily="34" charset="0"/>
                <a:ea typeface="Tahoma" pitchFamily="34" charset="0"/>
                <a:cs typeface="Tahoma" pitchFamily="34" charset="0"/>
              </a:rPr>
              <a:t>Se caracterizan porque la dirección de propagación de la energía es perpendicular a la dirección en la que oscilan las partículas del medio material por el que se propagan.</a:t>
            </a:r>
          </a:p>
          <a:p>
            <a:pPr marL="287361" lvl="1">
              <a:spcBef>
                <a:spcPts val="628"/>
              </a:spcBef>
              <a:buClr>
                <a:schemeClr val="accent1"/>
              </a:buClr>
              <a:buNone/>
            </a:pPr>
            <a:r>
              <a:rPr lang="es-CO" sz="3100" dirty="0" smtClean="0">
                <a:solidFill>
                  <a:schemeClr val="tx1"/>
                </a:solidFill>
                <a:latin typeface="Tahoma" pitchFamily="34" charset="0"/>
                <a:ea typeface="Tahoma" pitchFamily="34" charset="0"/>
                <a:cs typeface="Tahoma" pitchFamily="34" charset="0"/>
              </a:rPr>
              <a:t>EJEMPLO</a:t>
            </a:r>
            <a:r>
              <a:rPr lang="es-CO" sz="3100" dirty="0" smtClean="0">
                <a:solidFill>
                  <a:schemeClr val="tx1"/>
                </a:solidFill>
                <a:latin typeface="Tahoma" pitchFamily="34" charset="0"/>
                <a:ea typeface="Tahoma" pitchFamily="34" charset="0"/>
                <a:cs typeface="Tahoma" pitchFamily="34" charset="0"/>
              </a:rPr>
              <a:t>: Una cuerda ondulante que se mueve de arriba abajo.</a:t>
            </a:r>
          </a:p>
          <a:p>
            <a:endParaRPr lang="es-CO" dirty="0"/>
          </a:p>
        </p:txBody>
      </p:sp>
      <p:pic>
        <p:nvPicPr>
          <p:cNvPr id="28674" name="Picture 2" descr="transversal.gif"/>
          <p:cNvPicPr>
            <a:picLocks noChangeAspect="1" noChangeArrowheads="1"/>
          </p:cNvPicPr>
          <p:nvPr/>
        </p:nvPicPr>
        <p:blipFill>
          <a:blip r:embed="rId2" cstate="print"/>
          <a:srcRect/>
          <a:stretch>
            <a:fillRect/>
          </a:stretch>
        </p:blipFill>
        <p:spPr bwMode="auto">
          <a:xfrm>
            <a:off x="1204679" y="4077072"/>
            <a:ext cx="7386551" cy="20003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674"/>
                                        </p:tgtEl>
                                        <p:attrNameLst>
                                          <p:attrName>style.visibility</p:attrName>
                                        </p:attrNameLst>
                                      </p:cBhvr>
                                      <p:to>
                                        <p:strVal val="visible"/>
                                      </p:to>
                                    </p:set>
                                    <p:animEffect transition="in" filter="dissolve">
                                      <p:cBhvr>
                                        <p:cTn id="1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36576" y="620688"/>
            <a:ext cx="7610139" cy="1143000"/>
          </a:xfrm>
        </p:spPr>
        <p:txBody>
          <a:bodyPr>
            <a:normAutofit fontScale="90000"/>
          </a:bodyPr>
          <a:lstStyle/>
          <a:p>
            <a:r>
              <a:rPr lang="es-CO" b="1" dirty="0" smtClean="0">
                <a:solidFill>
                  <a:schemeClr val="tx1"/>
                </a:solidFill>
                <a:latin typeface="Segoe Print" pitchFamily="2" charset="0"/>
              </a:rPr>
              <a:t>Según las dimensiones de desplazamiento</a:t>
            </a:r>
            <a:endParaRPr lang="es-CO" b="1" dirty="0">
              <a:solidFill>
                <a:schemeClr val="tx1"/>
              </a:solidFill>
              <a:latin typeface="Segoe Print" pitchFamily="2" charset="0"/>
            </a:endParaRPr>
          </a:p>
        </p:txBody>
      </p:sp>
      <p:sp>
        <p:nvSpPr>
          <p:cNvPr id="3" name="2 Marcador de contenido"/>
          <p:cNvSpPr>
            <a:spLocks noGrp="1"/>
          </p:cNvSpPr>
          <p:nvPr>
            <p:ph idx="1"/>
          </p:nvPr>
        </p:nvSpPr>
        <p:spPr>
          <a:xfrm>
            <a:off x="632520" y="1844824"/>
            <a:ext cx="8915400" cy="4649728"/>
          </a:xfrm>
        </p:spPr>
        <p:txBody>
          <a:bodyPr>
            <a:normAutofit fontScale="92500" lnSpcReduction="10000"/>
          </a:bodyPr>
          <a:lstStyle/>
          <a:p>
            <a:pPr marL="766296" lvl="1" indent="-478935">
              <a:buAutoNum type="alphaUcPeriod"/>
            </a:pPr>
            <a:r>
              <a:rPr lang="es-CO" sz="3000" b="1" dirty="0" smtClean="0">
                <a:solidFill>
                  <a:schemeClr val="tx1"/>
                </a:solidFill>
                <a:latin typeface="Tahoma" pitchFamily="34" charset="0"/>
                <a:ea typeface="Tahoma" pitchFamily="34" charset="0"/>
                <a:cs typeface="Tahoma" pitchFamily="34" charset="0"/>
              </a:rPr>
              <a:t>Unidimensionales: </a:t>
            </a:r>
            <a:r>
              <a:rPr lang="es-CO" sz="3000" dirty="0" smtClean="0">
                <a:solidFill>
                  <a:schemeClr val="tx1"/>
                </a:solidFill>
                <a:latin typeface="Tahoma" pitchFamily="34" charset="0"/>
                <a:ea typeface="Tahoma" pitchFamily="34" charset="0"/>
                <a:cs typeface="Tahoma" pitchFamily="34" charset="0"/>
              </a:rPr>
              <a:t>Son las ondas que se desplazan en una sola dimensión. Ej. Ondas que se forman en una cuerda.</a:t>
            </a:r>
          </a:p>
          <a:p>
            <a:pPr marL="766296" lvl="1" indent="-478935">
              <a:buAutoNum type="alphaUcPeriod"/>
            </a:pPr>
            <a:endParaRPr lang="es-CO" sz="3000" dirty="0" smtClean="0">
              <a:solidFill>
                <a:schemeClr val="tx1"/>
              </a:solidFill>
              <a:latin typeface="Tahoma" pitchFamily="34" charset="0"/>
              <a:ea typeface="Tahoma" pitchFamily="34" charset="0"/>
              <a:cs typeface="Tahoma" pitchFamily="34" charset="0"/>
            </a:endParaRPr>
          </a:p>
          <a:p>
            <a:pPr marL="766296" lvl="1" indent="-478935">
              <a:buFont typeface="Wingdings 3"/>
              <a:buAutoNum type="alphaUcPeriod"/>
            </a:pPr>
            <a:r>
              <a:rPr lang="es-CO" sz="3000" b="1" dirty="0" smtClean="0">
                <a:solidFill>
                  <a:schemeClr val="tx1"/>
                </a:solidFill>
                <a:latin typeface="Tahoma" pitchFamily="34" charset="0"/>
                <a:ea typeface="Tahoma" pitchFamily="34" charset="0"/>
                <a:cs typeface="Tahoma" pitchFamily="34" charset="0"/>
              </a:rPr>
              <a:t>Bidimensionales: </a:t>
            </a:r>
            <a:r>
              <a:rPr lang="es-CO" sz="3000" dirty="0" smtClean="0">
                <a:solidFill>
                  <a:schemeClr val="tx1"/>
                </a:solidFill>
                <a:latin typeface="Tahoma" pitchFamily="34" charset="0"/>
                <a:ea typeface="Tahoma" pitchFamily="34" charset="0"/>
                <a:cs typeface="Tahoma" pitchFamily="34" charset="0"/>
              </a:rPr>
              <a:t>Son las ondas que se mueven en dos dimensiones. Ej. Las ondas que se forman en la superficie del agua en reposo.</a:t>
            </a:r>
          </a:p>
          <a:p>
            <a:pPr marL="766296" lvl="1" indent="-478935">
              <a:buFont typeface="Wingdings 3"/>
              <a:buAutoNum type="alphaUcPeriod"/>
            </a:pPr>
            <a:endParaRPr lang="es-CO" sz="3000" dirty="0" smtClean="0">
              <a:solidFill>
                <a:schemeClr val="tx1"/>
              </a:solidFill>
              <a:latin typeface="Tahoma" pitchFamily="34" charset="0"/>
              <a:ea typeface="Tahoma" pitchFamily="34" charset="0"/>
              <a:cs typeface="Tahoma" pitchFamily="34" charset="0"/>
            </a:endParaRPr>
          </a:p>
          <a:p>
            <a:pPr marL="766296" lvl="1" indent="-478935">
              <a:buFont typeface="Wingdings 3"/>
              <a:buAutoNum type="alphaUcPeriod"/>
            </a:pPr>
            <a:r>
              <a:rPr lang="es-CO" sz="3000" b="1" dirty="0" smtClean="0">
                <a:solidFill>
                  <a:schemeClr val="tx1"/>
                </a:solidFill>
                <a:latin typeface="Tahoma" pitchFamily="34" charset="0"/>
                <a:ea typeface="Tahoma" pitchFamily="34" charset="0"/>
                <a:cs typeface="Tahoma" pitchFamily="34" charset="0"/>
              </a:rPr>
              <a:t>Tridimensionales: </a:t>
            </a:r>
            <a:r>
              <a:rPr lang="es-CO" sz="3000" dirty="0" smtClean="0">
                <a:solidFill>
                  <a:schemeClr val="tx1"/>
                </a:solidFill>
                <a:latin typeface="Tahoma" pitchFamily="34" charset="0"/>
                <a:ea typeface="Tahoma" pitchFamily="34" charset="0"/>
                <a:cs typeface="Tahoma" pitchFamily="34" charset="0"/>
              </a:rPr>
              <a:t>Son las ondas que se mueven en tres dimensiones. Ej. Las ondas de luz, las ondas sonoras y las de radio.</a:t>
            </a:r>
          </a:p>
          <a:p>
            <a:pPr marL="766296" lvl="1" indent="-478935">
              <a:buAutoNum type="alphaUcPeriod"/>
            </a:pPr>
            <a:endParaRPr lang="es-CO" sz="3000" dirty="0" smtClean="0">
              <a:solidFill>
                <a:schemeClr val="tx1"/>
              </a:solidFill>
              <a:latin typeface="Tahoma" pitchFamily="34" charset="0"/>
              <a:ea typeface="Tahoma" pitchFamily="34" charset="0"/>
              <a:cs typeface="Tahoma" pitchFamily="34" charset="0"/>
            </a:endParaRPr>
          </a:p>
          <a:p>
            <a:pPr lvl="1">
              <a:buNone/>
            </a:pPr>
            <a:endParaRPr lang="es-CO" sz="3000" dirty="0" smtClean="0"/>
          </a:p>
          <a:p>
            <a:pPr lvl="1">
              <a:buNone/>
            </a:pPr>
            <a:endParaRPr lang="es-CO"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20552" y="404664"/>
            <a:ext cx="7994848" cy="738336"/>
          </a:xfrm>
        </p:spPr>
        <p:txBody>
          <a:bodyPr/>
          <a:lstStyle/>
          <a:p>
            <a:r>
              <a:rPr lang="es-ES" b="1" dirty="0" smtClean="0"/>
              <a:t>ACTIVIDAD</a:t>
            </a:r>
            <a:endParaRPr lang="es-ES" b="1" dirty="0"/>
          </a:p>
        </p:txBody>
      </p:sp>
      <p:sp>
        <p:nvSpPr>
          <p:cNvPr id="3" name="2 Marcador de contenido"/>
          <p:cNvSpPr>
            <a:spLocks noGrp="1"/>
          </p:cNvSpPr>
          <p:nvPr>
            <p:ph sz="quarter" idx="4294967295"/>
          </p:nvPr>
        </p:nvSpPr>
        <p:spPr>
          <a:xfrm>
            <a:off x="0" y="1219200"/>
            <a:ext cx="8915400" cy="554038"/>
          </a:xfrm>
        </p:spPr>
        <p:txBody>
          <a:bodyPr/>
          <a:lstStyle/>
          <a:p>
            <a:r>
              <a:rPr lang="es-ES" dirty="0" smtClean="0"/>
              <a:t>Completa la tabla sobre clasificación de las ondas.</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894093594"/>
              </p:ext>
            </p:extLst>
          </p:nvPr>
        </p:nvGraphicFramePr>
        <p:xfrm>
          <a:off x="776535" y="1844824"/>
          <a:ext cx="8640961" cy="4355110"/>
        </p:xfrm>
        <a:graphic>
          <a:graphicData uri="http://schemas.openxmlformats.org/drawingml/2006/table">
            <a:tbl>
              <a:tblPr firstRow="1" bandRow="1">
                <a:tableStyleId>{BDBED569-4797-4DF1-A0F4-6AAB3CD982D8}</a:tableStyleId>
              </a:tblPr>
              <a:tblGrid>
                <a:gridCol w="1890210"/>
                <a:gridCol w="2160240"/>
                <a:gridCol w="2092733"/>
                <a:gridCol w="2497778"/>
              </a:tblGrid>
              <a:tr h="1746718">
                <a:tc>
                  <a:txBody>
                    <a:bodyPr/>
                    <a:lstStyle/>
                    <a:p>
                      <a:pPr algn="ctr"/>
                      <a:r>
                        <a:rPr lang="es-ES" dirty="0" smtClean="0"/>
                        <a:t>TIPO DE ONDA</a:t>
                      </a:r>
                      <a:endParaRPr lang="es-ES" dirty="0"/>
                    </a:p>
                  </a:txBody>
                  <a:tcPr/>
                </a:tc>
                <a:tc>
                  <a:txBody>
                    <a:bodyPr/>
                    <a:lstStyle/>
                    <a:p>
                      <a:pPr algn="ctr"/>
                      <a:r>
                        <a:rPr lang="es-ES" dirty="0" smtClean="0"/>
                        <a:t>CLASIFICACIÓN SEGÚN EL MEDIO DE PROPAGACIÓN</a:t>
                      </a:r>
                      <a:endParaRPr lang="es-ES" dirty="0"/>
                    </a:p>
                  </a:txBody>
                  <a:tcPr/>
                </a:tc>
                <a:tc>
                  <a:txBody>
                    <a:bodyPr/>
                    <a:lstStyle/>
                    <a:p>
                      <a:pPr algn="ctr"/>
                      <a:r>
                        <a:rPr lang="es-ES" dirty="0" smtClean="0"/>
                        <a:t>CLASIFICACIÓN SEGÚN LA DIMENSIÓN DE PROPAGACIÓN</a:t>
                      </a:r>
                      <a:endParaRPr lang="es-ES" dirty="0"/>
                    </a:p>
                  </a:txBody>
                  <a:tcPr/>
                </a:tc>
                <a:tc>
                  <a:txBody>
                    <a:bodyPr/>
                    <a:lstStyle/>
                    <a:p>
                      <a:pPr algn="ctr"/>
                      <a:r>
                        <a:rPr lang="es-ES" dirty="0" smtClean="0"/>
                        <a:t>CLASIFICACIÓN</a:t>
                      </a:r>
                      <a:r>
                        <a:rPr lang="es-ES" baseline="0" dirty="0" smtClean="0"/>
                        <a:t> SEGÚN LA DIMENSIÓN DE DESPLAZAMIENTO</a:t>
                      </a:r>
                      <a:endParaRPr lang="es-ES" dirty="0"/>
                    </a:p>
                  </a:txBody>
                  <a:tcPr/>
                </a:tc>
              </a:tr>
              <a:tr h="442744">
                <a:tc>
                  <a:txBody>
                    <a:bodyPr/>
                    <a:lstStyle/>
                    <a:p>
                      <a:r>
                        <a:rPr lang="es-ES" b="1" dirty="0" smtClean="0"/>
                        <a:t>ONDAS</a:t>
                      </a:r>
                      <a:r>
                        <a:rPr lang="es-ES" b="1" baseline="0" dirty="0" smtClean="0"/>
                        <a:t> DE AGUA</a:t>
                      </a:r>
                      <a:endParaRPr lang="es-ES" b="1" dirty="0"/>
                    </a:p>
                  </a:txBody>
                  <a:tcPr/>
                </a:tc>
                <a:tc>
                  <a:txBody>
                    <a:bodyPr/>
                    <a:lstStyle/>
                    <a:p>
                      <a:endParaRPr lang="es-ES"/>
                    </a:p>
                  </a:txBody>
                  <a:tcPr/>
                </a:tc>
                <a:tc>
                  <a:txBody>
                    <a:bodyPr/>
                    <a:lstStyle/>
                    <a:p>
                      <a:endParaRPr lang="es-ES"/>
                    </a:p>
                  </a:txBody>
                  <a:tcPr/>
                </a:tc>
                <a:tc>
                  <a:txBody>
                    <a:bodyPr/>
                    <a:lstStyle/>
                    <a:p>
                      <a:endParaRPr lang="es-ES"/>
                    </a:p>
                  </a:txBody>
                  <a:tcPr/>
                </a:tc>
              </a:tr>
              <a:tr h="442744">
                <a:tc>
                  <a:txBody>
                    <a:bodyPr/>
                    <a:lstStyle/>
                    <a:p>
                      <a:r>
                        <a:rPr lang="es-ES" b="1" dirty="0" smtClean="0"/>
                        <a:t>ONDAS</a:t>
                      </a:r>
                      <a:r>
                        <a:rPr lang="es-ES" b="1" baseline="0" dirty="0" smtClean="0"/>
                        <a:t> DE RADIO</a:t>
                      </a:r>
                      <a:endParaRPr lang="es-ES" b="1" dirty="0"/>
                    </a:p>
                  </a:txBody>
                  <a:tcPr/>
                </a:tc>
                <a:tc>
                  <a:txBody>
                    <a:bodyPr/>
                    <a:lstStyle/>
                    <a:p>
                      <a:endParaRPr lang="es-ES"/>
                    </a:p>
                  </a:txBody>
                  <a:tcPr/>
                </a:tc>
                <a:tc>
                  <a:txBody>
                    <a:bodyPr/>
                    <a:lstStyle/>
                    <a:p>
                      <a:endParaRPr lang="es-ES"/>
                    </a:p>
                  </a:txBody>
                  <a:tcPr/>
                </a:tc>
                <a:tc>
                  <a:txBody>
                    <a:bodyPr/>
                    <a:lstStyle/>
                    <a:p>
                      <a:endParaRPr lang="es-ES"/>
                    </a:p>
                  </a:txBody>
                  <a:tcPr/>
                </a:tc>
              </a:tr>
              <a:tr h="442744">
                <a:tc>
                  <a:txBody>
                    <a:bodyPr/>
                    <a:lstStyle/>
                    <a:p>
                      <a:r>
                        <a:rPr lang="es-ES" b="1" dirty="0" smtClean="0"/>
                        <a:t>ONDAS EN UNA CUERDA</a:t>
                      </a:r>
                      <a:endParaRPr lang="es-ES" b="1" dirty="0"/>
                    </a:p>
                  </a:txBody>
                  <a:tcPr/>
                </a:tc>
                <a:tc>
                  <a:txBody>
                    <a:bodyPr/>
                    <a:lstStyle/>
                    <a:p>
                      <a:endParaRPr lang="es-ES" dirty="0"/>
                    </a:p>
                  </a:txBody>
                  <a:tcPr/>
                </a:tc>
                <a:tc>
                  <a:txBody>
                    <a:bodyPr/>
                    <a:lstStyle/>
                    <a:p>
                      <a:endParaRPr lang="es-ES"/>
                    </a:p>
                  </a:txBody>
                  <a:tcPr/>
                </a:tc>
                <a:tc>
                  <a:txBody>
                    <a:bodyPr/>
                    <a:lstStyle/>
                    <a:p>
                      <a:endParaRPr lang="es-ES"/>
                    </a:p>
                  </a:txBody>
                  <a:tcPr/>
                </a:tc>
              </a:tr>
              <a:tr h="442744">
                <a:tc>
                  <a:txBody>
                    <a:bodyPr/>
                    <a:lstStyle/>
                    <a:p>
                      <a:r>
                        <a:rPr lang="es-ES" b="1" dirty="0" smtClean="0"/>
                        <a:t>ONDAS</a:t>
                      </a:r>
                      <a:r>
                        <a:rPr lang="es-ES" b="1" baseline="0" dirty="0" smtClean="0"/>
                        <a:t> DE SONIDO</a:t>
                      </a:r>
                      <a:endParaRPr lang="es-ES" b="1" dirty="0"/>
                    </a:p>
                  </a:txBody>
                  <a:tcPr/>
                </a:tc>
                <a:tc>
                  <a:txBody>
                    <a:bodyPr/>
                    <a:lstStyle/>
                    <a:p>
                      <a:endParaRPr lang="es-ES"/>
                    </a:p>
                  </a:txBody>
                  <a:tcPr/>
                </a:tc>
                <a:tc>
                  <a:txBody>
                    <a:bodyPr/>
                    <a:lstStyle/>
                    <a:p>
                      <a:endParaRPr lang="es-ES"/>
                    </a:p>
                  </a:txBody>
                  <a:tcPr/>
                </a:tc>
                <a:tc>
                  <a:txBody>
                    <a:bodyPr/>
                    <a:lstStyle/>
                    <a:p>
                      <a:endParaRPr lang="es-ES"/>
                    </a:p>
                  </a:txBody>
                  <a:tcPr/>
                </a:tc>
              </a:tr>
              <a:tr h="442744">
                <a:tc>
                  <a:txBody>
                    <a:bodyPr/>
                    <a:lstStyle/>
                    <a:p>
                      <a:r>
                        <a:rPr lang="es-ES" b="1" dirty="0" smtClean="0"/>
                        <a:t>ONDAS</a:t>
                      </a:r>
                      <a:r>
                        <a:rPr lang="es-ES" b="1" baseline="0" dirty="0" smtClean="0"/>
                        <a:t> DE LUZ</a:t>
                      </a:r>
                      <a:endParaRPr lang="es-ES" b="1" dirty="0"/>
                    </a:p>
                  </a:txBody>
                  <a:tcPr/>
                </a:tc>
                <a:tc>
                  <a:txBody>
                    <a:bodyPr/>
                    <a:lstStyle/>
                    <a:p>
                      <a:endParaRPr lang="es-ES"/>
                    </a:p>
                  </a:txBody>
                  <a:tcPr/>
                </a:tc>
                <a:tc>
                  <a:txBody>
                    <a:bodyPr/>
                    <a:lstStyle/>
                    <a:p>
                      <a:endParaRPr lang="es-ES"/>
                    </a:p>
                  </a:txBody>
                  <a:tcPr/>
                </a:tc>
                <a:tc>
                  <a:txBody>
                    <a:bodyPr/>
                    <a:lstStyle/>
                    <a:p>
                      <a:endParaRPr lang="es-ES" dirty="0"/>
                    </a:p>
                  </a:txBody>
                  <a:tcPr/>
                </a:tc>
              </a:tr>
            </a:tbl>
          </a:graphicData>
        </a:graphic>
      </p:graphicFrame>
    </p:spTree>
    <p:extLst>
      <p:ext uri="{BB962C8B-B14F-4D97-AF65-F5344CB8AC3E}">
        <p14:creationId xmlns:p14="http://schemas.microsoft.com/office/powerpoint/2010/main" val="3815956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latin typeface="Segoe Print" pitchFamily="2" charset="0"/>
              </a:rPr>
              <a:t>Páginas de interés</a:t>
            </a:r>
            <a:endParaRPr lang="es-CO" b="1" dirty="0">
              <a:latin typeface="Segoe Print" pitchFamily="2" charset="0"/>
            </a:endParaRPr>
          </a:p>
        </p:txBody>
      </p:sp>
      <p:sp>
        <p:nvSpPr>
          <p:cNvPr id="3" name="2 Marcador de contenido"/>
          <p:cNvSpPr>
            <a:spLocks noGrp="1"/>
          </p:cNvSpPr>
          <p:nvPr>
            <p:ph idx="1"/>
          </p:nvPr>
        </p:nvSpPr>
        <p:spPr/>
        <p:txBody>
          <a:bodyPr>
            <a:normAutofit fontScale="92500" lnSpcReduction="20000"/>
          </a:bodyPr>
          <a:lstStyle/>
          <a:p>
            <a:r>
              <a:rPr lang="es-CO" dirty="0" smtClean="0">
                <a:hlinkClick r:id="rId2"/>
              </a:rPr>
              <a:t>http://www.parqueciencias.com/export/sites/default/comun/galerias/galeriaDescargas/educacion-formacion/SWF/Recursos/ParaSaberMas/FlashSonidoOndasMusica2.swf</a:t>
            </a:r>
            <a:endParaRPr lang="es-CO" dirty="0" smtClean="0"/>
          </a:p>
          <a:p>
            <a:r>
              <a:rPr lang="es-CO" dirty="0" smtClean="0"/>
              <a:t> </a:t>
            </a:r>
          </a:p>
          <a:p>
            <a:r>
              <a:rPr lang="es-CO" u="sng" dirty="0" smtClean="0">
                <a:hlinkClick r:id="rId3"/>
              </a:rPr>
              <a:t>http://www.educaplus.org/luz/ondas.html</a:t>
            </a:r>
            <a:endParaRPr lang="es-CO" dirty="0" smtClean="0"/>
          </a:p>
          <a:p>
            <a:r>
              <a:rPr lang="es-CO" dirty="0" smtClean="0"/>
              <a:t> </a:t>
            </a:r>
          </a:p>
          <a:p>
            <a:r>
              <a:rPr lang="es-CO" u="sng" dirty="0" smtClean="0">
                <a:hlinkClick r:id="rId3"/>
              </a:rPr>
              <a:t>http://www.educaplus.org/luz/ondas.html</a:t>
            </a:r>
            <a:endParaRPr lang="es-CO" dirty="0" smtClean="0"/>
          </a:p>
          <a:p>
            <a:r>
              <a:rPr lang="es-CO" dirty="0" smtClean="0"/>
              <a:t> </a:t>
            </a:r>
          </a:p>
          <a:p>
            <a:r>
              <a:rPr lang="es-CO" u="sng" dirty="0" smtClean="0">
                <a:hlinkClick r:id="rId4"/>
              </a:rPr>
              <a:t>http://salvadorhurtado.wikispaces.com/file/view/ondas.swf</a:t>
            </a:r>
            <a:endParaRPr lang="es-CO" dirty="0" smtClean="0"/>
          </a:p>
          <a:p>
            <a:endParaRPr lang="es-C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http://www.gifsanimadosjas.com/gifs/arco_iris_montanas.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28" y="2330743"/>
            <a:ext cx="2197407" cy="14283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humbs.dreamstime.com/z/el-jugar-de-las-muchachas-de-litle-61195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431"/>
          <a:stretch/>
        </p:blipFill>
        <p:spPr bwMode="auto">
          <a:xfrm>
            <a:off x="460375" y="3746131"/>
            <a:ext cx="4549469" cy="29103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upm.es/institucional/UPM/Bibliotecauniversitaria/bucs/images/biblioteca/Otras/logobbddeuit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772" y="62619"/>
            <a:ext cx="2743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katherineykatherin.files.wordpress.com/2012/03/imag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5517" y="4058314"/>
            <a:ext cx="20574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reocities.com/elmundojuvenil/paginadeletras/campana.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4777" y="3648738"/>
            <a:ext cx="2181225" cy="15240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8" descr="data:image/jpeg;base64,/9j/4AAQSkZJRgABAQAAAQABAAD/2wCEAAkGBxQSEhUUExQUFhUVFxUYGBgXFxUWGBsUFBwYGBcYFxQYHCghGB0lHRUUITEhJSksLi4uFx8zODMsNygtLisBCgoKDg0OGxAQGzUkICUsLCwyLC8sLCwsLCwsLCwsLCw0LCwsLCwsLCwsLCwsLCwsLCwsLCwsLCwsLCwsLCwsLP/AABEIAOgA2QMBEQACEQEDEQH/xAAcAAABBQEBAQAAAAAAAAAAAAAAAQIDBAUGBwj/xABKEAACAQICBQgGBggEBgIDAAABAgMAEQQhBRIxQVETImFxgZGh0QYyUrHB8BQVI0KS4RYzU2JygqLxByQ0Q2Nzk7KzwoTSJURU/8QAGwEAAgMBAQEAAAAAAAAAAAAAAAECAwQFBgf/xAA7EQABAwEEBggGAgICAgMAAAABAAIDEQQSITETIkFRkfAUMmFxgaGx0QUjQlLB4TPxU5JighVyFiRD/9oADAMBAAIRAxEAPwD2BWDC4zBrACHtqMitRBaaLLxeH1DcbN3QeFc2eExmoyWyKS+KHNXsHiNcZ7Rt8622ebSDHNZ5Y7h7FX0hh/vDt86z2uH6x4+6tgk+kqbA4jWFjtHiKus019tDmFXNHdNRkq+kIbHWG/b11RaoqG+OSrYH1F0q5hZtdb79h661wyaRlVnkZcdRUD9lJ0f+p+fCsB+RL2fhah8yPnNXsZHrIejMdlbbQy/Gad6zROuuUOjJLgrw9xqqxvq0t3Ky0NoaqHEcyW/SD35H41TL8ue94+6mzWiorWkVunUQfh8a1WptY+5VQGj0aPbmDouPj8aLKaxhKca6rYEWkI/iHjWazYTEd/qrpsYwUaU2jqp23rDuRZ8ireNPMbs94rVaMIiqIuuFHo0czrJ+FV2QfL8VK0HXUEHOmJ4EnuyFUR61oJ71a/ViopNKPkB29396strsAFCzjElWIBqoL7hc+81ojGjjFdgVTzefgqWAXWcsd2fafk1jszb8heearRMbrLoU2kpbALxzPV8+6rbZJQBqhZ21N5S4KLVXpOZ+Aq2zx3GdpVcr7zlSxDmR7DZsHxNYpXGaSjee1aWARsqVoqAi9AFdEBsbOwLISXu71mZyv85CubrTyc4BbMImLUUBV4ACumA2NvYFiJLiq31gvBqzdMZuKu6O5VMPOYzY7N4rLFK6J1DltCvkYJBULUyZeINdPVkbvBWLFp7VmSoY2y7Dx6DXMe10D6hbWuEjcVowyh1v3j4V0Y3tkbVY3tLDRZ80ZjcEbN3VvBrnyMMMlW5c4LWxwkbQrQBDr0EV0AWys7CsmLHdyoYdzG9js2H4H541gicYZLrudxWp4EjKhWdIQ3W+9fdvrTao7zajYqYH0dTel0fLdbb1y7N3z0VKyyXmU3ImbR1d6rR/Zy23HLsOz4VmZ8qemz3VrteKqm0mmQPDLvq22MqA5Qs7sSFMDrR9a+P96uHzIe8KvqyeKg0W2TDpB7/7VRYjqkKy0DEFMiymPWfEXqLMLSfFSdjCEuk9q9VFs6zUWfIqfSJ5h6x76vtf8Z8FVB10YLKMHrPvp2fViB70S4vKg0YubHq8c/hWexjEuVtoOACbiBrSgcLDuzPxpS/MnDed6bNWKqn0jJZbcT4D5FXWt9GU3qqBtXV3J2Bj1UvxzPz1VKzMuR1O3FKZ156qRDlJL7tvYNgrKwaaapy5or3fLjorWPm1Vtvb3b602qW42gzKphZedXcm6OgsNY7Ts6qjZIrovnb6Jzvqbqh0hPc6o3bek8KqtUt43G8lWQsoLxVvCYfUHSdvlWqCLRt7VRJJfPYqeNxGsdVdnvNY7RNfN1uXqtEUd0XimfQn4eI86j0aTd6J6Zm9XsXhQ+exvnI1tngEgqM1njlLO5UsPOYzY7N4+NYopXROunJaHxiQVC0ZEDrxB2H4iug5rZW02LICWOWchMT59vSONYWB0D8eQtTqSNV+RA69BzBrc9rZWLM0ljlSwkpRirbD4HjWGCQxPuOWiVoe28FNpOIapfIaozJyGrvueitFqivC8Mwq4JLpoVmYf0qw5UZyyC3rRQYidCOIkijZT2GtNnilczWaVnmlja7BwUmi9Ixu5MbhlB1WGYZSQCA6NZkbMZMAc6wBps8112RWu8JYqhVdOY9mMhjtHFBlLiHVnGtcfZQRLYyvnq3vYMwUBzrBeg6xtko95oBz4LH0lzNRgqVJoDCYgxvJiJ5HMlykTCEcko2KxiRQz5Z7QNgLW1mhMWSxm5kpxBzHC8tbRj3UjgfA/JrPY3VZTcrrQ2jqqPA5SMvX4H86rs2rK5qnNiwFK4tMOm3utTdhaRzsSGMJRpLavb8KLZ1mos+RUmkzzR1j41ZbOoO9Qs/W8ErG0X8o8f71J2pB4JDWl8UmjhZL8ST3f2qNkFI6pzmr6KLR41mZvnOqrKLz3PPNVZOaNDUmJ58gXcMviaU3zZgzdyUR6kd5TaQlstuOXZvq+1SXWUG1VwNq6u5OwMWqtztOZ6t1OzR3GVO3FKZ95yqqplkz2D3bh21lAM8uOX4V5IjZhmreMn1Fy2nZ51rtEujbhmqImXzjkoNH4f7x7POqLLD9Z8PdWTyfSEuPxNuaO0/CnapqajfFKGOusU7A4a3OO3cOH51KzQXdZ2aU0tcArlbFQqOExt8m7D51hgtNdV/FaJYaYtU+KwwccDuPwNXTQCQdqrjkLD2KlhpjGdVtm/o6RWSGR0TrrsvRaJGB4vDNXZoQ6+41tlYJW4eBWZjixyp4WYxtqts9x49VYoZTE64/L0WiRgkF5qy/STSrCUQwQyPLq6zPyUjRKpvYFlFmffqllFvvDKtz7KyXWcaLKJ3R4NFVkto5sXYYqLSE2oQVXlcNh47i1mRIcQGNiAQZCWHEVpgns41WY02mv6VEsMxxfh3clS4PSuCSVofpWOwkyjnCTEjEKgG97yTQxfz6prTeDsQPVVBt3Cvotv0ywnIxNjYV1poYzcLYconAjYdUnXHCzW9Y3qnZpWUOYyKnEdG6o8VUxoaB4YEw+IxEeGi1mMZjLHEMCA0gkkXXNtdt+b3NiAacrb7S0IjNw1T9F+lOHEnISl8PIWsiYhHhLZ2sjOAr5+yTe9YYYJIwQ4YbFqklY8gg4rWwo1ZWXjfzHhWWDUmcxXya0Ychsph0/EW94pnVtPekMYe5GLylQ9Xvonwmae71TjxjcEukdqdvwotfWbzuRBk5LpNsh1n3VO2GjQo2fElLpDJLdIHd/ai1GkVO5KAVfVK/Nh7AO0/3odqQeHqga0vijBjVjuek/PdRZwGRXj3ol1n08EzRqXJY78vifhULI2pLzzvU5zSjQmH7SX90e4eZqH803YOfNP8Ajj7Sp8dLYBRtNq02mSguDaqYW1N4qSJQiXPWd/ZU2tEUdXKJJe7BUokMrknYPduFYWNM8l45c4LU4iJlBmrWLxGoLDadnQONap5tG2gzVEUd845KDA4a/Obs6ek1RZoK67ue1WTSU1QpsZitXIet7vzq20T3NVufooRRXsTks3lW9o95rn6R+88VquN3K9i8FfNdvDyrbPZa6zOCzxzUwco8LiyvNbZx4ddQgtBbqvy9FKWKuLVbxGHDjp3H53VrmiEg/KojeWFU8NOYzqts93SOisUUroXXH5LS9gkF5qtYvDhxcbdx49Fap4RK2ozVEchYaHJRYHE/cbdsv7qqs01Plu57FOaP6wuZhwr6UlYozxYEEgFGKPiDsZtdSCkJzAAIL5m4W1+nDY42O0rszsWCW0vf8tviVoaN0lHgscujfoiQRSozYaRLasrILyoyhRqsBnbPxFaS4lVtYAul0foqOFGjQfZEkiM2KIpABRFtklwTq7BrECwsBFSU8OFVWdhe8hBPWoCi3YKEKDTGi4sTE0UqK6kbGAI7jUmuooPZeHauF0a8mBxSYWVmeF7/AEZ3JZlKZth3c+tZbshOZUEZ6tc+3WcMe2duW1abHOXtMTs11ePyZG6fcb+dZLVqva5a4cWual0h6yHp8qLVg5h7fZEGTgjSHrJ1+VStNLze/wBkocnJNIC5QdPlUbVi5g7fZODAOKXSOZVeJ8hRa9YtbvRBgC5Gkj6qjefyHvotZrdYNqIMKuS6QbVQKN+XYPkU7UbsYYOaJQCrrxTpTycdt+ztO3403nQw0Gf5SaNJJVJg0CJrHfmerd89NEDRFHed3oldffQKPBAuxY7L5df5VCz3nuL3c/0pS0aA0JMZIXbUXt6/yqNoeZX6NvP9KUTQxt8qySIk+czWklsEfOJVOMjlUw0JkOs2z39HVWSGMzOvvy9VfI8Ri61WMZitXIet7q0TziMUGfoqoor2JyUGEwl+c3WBx6TVMFnva71ZLLTVatCuhQLJVU8Njr5NkeO7t4VihtQdg/itMkFMWqXFYUPnsPHj11bNAJMRmoRylvcqkM7RnVbZ7ukVkjldCbrsle9jZBeark0KyLfuNbJI2zNqPArOx7oyqmHmMZ1W2e7pHRWWKUwuuPy58le9gkF5qoeluG5URQISGxL8mxG6AAtKbg3F1GoGGwyKa3x2ZkkoedmPesckzmRlo24K/DNKSYMEIkjhsjSyIzpygteKOJGXW1RkW1gFNlAYhgu9zqmqysaGiibJD9NVNcKmIweKjLAHWCumqW1W2lZIZLi+6QXzFJSXR0IRQhFCFyf+IuizLhWaP9bHaWI/8aHnp32KHoY1MNEjDGdqpcdG8SBWIsWuIwsUy+rIiOOpwPOuJaATDjmP6XWhNJO9T443jVurxFRtJrE13OScIo8hOx+2Pr8qlacXM7/ZKHJ3cjE5yoO357qJsZmBEeEbiiQXmHQPP8qHC9aB2BDcIj2pDzpv4R8+J8KOvaO7n8o6sXekPPl6E94/P3Uv5J+wc+qfUi70k32kgXcu34/AUpPmzBuwc/pDflx3tpS41yzCMdvz40Wlxe4RNREA0F5T8TII0Crt2D4mpzPELA1ufOKjG0yOqUYSEIus23f0DhRBGImXnZokeXuoFAoMrXOSj576oAdaH1OQ54q00ibQZqxisQEFht3DgK0TTCJt1ufoqY4y81KiwmFvzn7j7zVUFnLjferJZaarVJi8Zq5Db7vzqye0hmq3P0UIob2JyVLlH4v41jvy7ytF2PsV3E4IHNcj4HyrZNZQ7FuBVEcxbgVXhxDRnVYG3DeOqs8cz4jdeMFa+NsgvNV1lWRePTvFbS1kzVmBdGVSBaE8VPcfI1iBfZ3bxz5rRqyjtVt0WVcuw7wemtbmsnZUf0qQXROXOzTPFPO9hrwYeOODW2GfHSlAvUWhw/4qvsLHsYQ7eqbUWucCFz+nfSxMNLBg4JSojyXMkyyL67yHfrNrbfWJJzvl3oYY2gCTNy4k80jiTHk1dzofGB8VMwsEkwuDm6mc4hST/LHGP5awPbdcWnYuixwc0OG1b6sCLjMHYeioqSWhCKEKvpBbxt391TjOsFXMKsK5H0IS2CMVv1UmJjUfuRzSLH4KK5c7aukZ2+or6rdCdVjlrubwDo+BtWRxvWbnetIwmT8TnyXWPhU5sdGe0fhQj+pOcXmHQvn51J2NoHd7pDCI96TD5yOeGXz3URYzPduw54JvwjaE3CNZXkO8nw/vUIDRrpSnKKlrAjDHUjLnac/LxohOjiMhzKJNd4aEuH5iFztOflTi+VEXuzPIQ/XfdCMIuqpkbac+z8/KiBtxplft580pTeIY1JhULtrts3dnlShaZXaR3gnI4MbcamzOZW1V9UbT8fKoyOM77jchz/Sk0CJt45qaeYRrYbdw+Jq6SRsDbrc+cVWxhkdUqPCYW51n27bH3mq4ICTfkzUpJQBdajFYz7qbeI+FE1oJNyPnuRHD9Tk7CYO2bZnhw8zUoLMG6zs0pJq4NyVnlR7Q7xWm+3eqbp3KhDjGXJgT7x51gjtL2G6/9rU6FrhVquELIOI8R5Vs+XM3es+tGVSeFojdcx87RWN0ckBvNy5zWgPbIKOzVqHELILHbwPwrTHMyYXTwVL43RmoVHHyjCqZWcLGLXLdOwW3knIWzJqgwvidWPEc81Vgka8UeuJ0n6QSK8k8ilYZnw2qCM4hh5VMbSdDa0jMfu6qDia3WS1xvl0fd47/ANb1mtFne2O+O39LxXH4h5NIXN9YTqq9AVwqgdwrrvcXT+P5XMY1rbPTs/C+ifRrQ6YqRpZedDGkWHEX+274UyB3kX74WWSdQpuvMDWuRaEpBcXbyVOEENDdwHFd4otkNgqlXpaEIoQq+kGtG3d31OMawVUxowrl/REWiVtom5WYfwzSPIv9LiuVIaWp3b+F0Ix/9dvYtGMfZyL7JPz4VmYPlPbuJV7jrtdvTpNkXWvwpuxbH4JDN/ipE/Wt0KPhVjf5ydwUT/EO9QxtaJ29onxy86pY6kLnb1NwrIG7k6ZLIkY2ta/vPj7qlI0iNsQ2pNNXOfuSzrrMsY2DM9Xz76lKL72xDIZpMN1pecyiUco+r91dvXw+HfSf82S5sGfPO1DdRl7aUkx5RtQequ00pPnPuDIZps+W28cylxMl/s07egcKcz6nQxojbT5jk53ES2GZPzc1Jzm2dlBmogGV1Tkm4bD/AH327c93SajDCa6STNSkk+liZNOZDqps3n52CoSSulNyPLnyTZGIxeep4oVjFyc+PwFXsjZC2p4qtz3SGgVaWdpDqqMvnad1ZnyvmN1gwVzY2xi85J9XNxXx8qOhP3hHSBuV0qsg3H3jyrYRHMN6zguYdypzYN1uUJ2Hr/OsjrO+M3mftXiVrxRy4L0ZxeJeCMHGYlZeTRm1uTkJDD1vtkY3vcEXyZTVc9tljkNACKkc0opRWZj2DfRaLYbEE3ONm7I8Kvuiy7KyG2VNbg8/daBZ6Cl4+XsnJo5S4eRnlcbGldn1dx1ATZP5QKhLa5ZBQnBSZZ2MxAU+IgDix/Kx3EcKoa6hVpFVy0noJhuUEixmNwQQ0bsliNhUA2XsAroM+Jzt+risjrFE7Yu4/wALGEeFbDHJ8PLKhB26pdnjPTeNkN+k9NekhkEsLZBux71xXt0czmFdrUk0hNCEA0IXO+mWJbkxDGbSzHk0ta4ZwbsP4EEj/wAlTrcYX8FS4X3hnFOjULHEVFhHZLcFA1bdwrhOfeayXccV1w2hcxThefIPaW/w+NTDfmPbvCjXUadxUam6xfxCqwasj71M4Of3J17GU8AB4VOtHSO5yUaVDAmlObEnHM9W341G7qxx+KdcXOUga7s52ILDr3/HvqYcDI55ybgokUYGjao0bVQufWc5fD56qra4sjMhzdyFIgOcGjIJSDGoUeu1M1iYGDrFGD3XjkErHk1CLmzfN6ZOhaGM6xSHzDedkEC0S8WPz3UatnZvcUYyu7EQxW58hz935044qfMlz9EPkrqMTGLSmwyQfPbUCX2g0GDVIBsQqc1M8ixCw28N/WTVrnxwNujPnNQDXSmpUCQNIdZ8h87BuqlsUkxvPwCsL2xijVYeVIxYdw29taHSRwig4KoMfIaqv9ZH2R31n6aft81b0btQ+DZc0N/A/nSdZnsNWH3QJmuwcEsWPIycduw9oqTLWQaSBJ0AOLSuUm0esczJcDXkkkwz7dUSc+VCDtsxbmbNXU4XFc7Wk6VuIOBHd+VKImlx2BGSlfFso+1jY5HnxoWGQvmi3YXAO7LiayOiZIKsPHA+xWgPcw63v+1U+vIPbN+ARy34bXrP0eTd6K3Ss3pBpJ3/AFUEh/elBhUdYYa/chp6Jreu4eGJ9vNGkJ6o44fvyVoTGOPWmdLi5ZgNRQMzsZjsFsyd18tlV0DnUYPypVoNYpuhdHtiZjOWlw4CakTJZHkub67BgQUGeqGBvrMbbCe3YCbPVhOsdmz+1zLUBNR1MBt2/wBLqfRczyRrJJiC+q80bLyca3MMjxXJUZZpfKuyDUVXPpTBbxzpoQxsCeFAFUiaCq47BSGad8Ve6RM0KDtAmf8AEqoOHJsdjVkt01CA04NOKtscVQXOGLslrtH66bmGsvz12rCWYvj34hbA7qu3YJY2u0be0pB6xnTa6r2O3iiThRrm7imRjmxjg5HvqDBqsH/L3U3dZx7E99j9L22X2EDOrT1XdrqKsZjsFU5zZmbcq2HXQ8hr3P3CiG4tDd5UfJ5LHvbnN1fPuqu4brYt+JU72JfuwCXWBYufVTIdJ4/PRUrwc4yHqtySoQLozKRW1QZG9ZvVHuFIOuDSvzOQTIvG43IZpR9mNZs3bd8KB8oX34uKDrm63IIRNXnyetuHDqptZd+ZLnzz2JF17UZkkWMyc5sl3Ci66Y3n4NReEeDc0PiL8yMdu4dXnSdMTqQhMRga0idFh1TnObnp49HE02Qsj1nnFJ0jn6rVQwunBiHljhv9kwRm3Ft+qdlgQynpVhupyvldQMGfPgkxrBW8clfhwIGbZnw/OlHZWjF+Pom+cnBuCl14+Kf01beh3jyVd1/aq0ePIyYd2R7qzNtZGDwr3WcHFpVgOkmWR68jWi9FMKZ+qpo+NUtI6FSVCpFxcEZlWVhsZJFzVhc5ioaAs6nAqWlDusufxOAxcWUbRyLwlLI/C5kRWVssslWsUrG1o4FvnzxK0scdhr5IjwmNYc2KD/rm3/jv4VFnw8PxDwm61lubU1tFY3/caCIcU158ui4jzqTrHHEdepHgPdIWhz+rQLQwnorFdZDI88im4MurqgjMWiUBQRuJBI41rbE27WA058vRZy81pKtouH5rjVYb/I0Xmy6kgo5OhZrMxCX0QT/KRH9przb72xDtKP8AyV12C60A7lz3GpJW0BUklk+leJePDPyf6xysceV/tJWCKSN4Ba56AaL12rtyi5t7V3qngcOkSIqC0YVYyDtGqLAk8eJ6b1x7wJv7HYHvXSoQLu0YjuUwNrX2xmx/gO/3d1RqWgE5tNPAp51p9Q80Wtl7Eg/C396dLuG53kf7RnjvHmEoGYHCU+4mgChA/wCaRy/6pVYc0nIFnYm9hzb5nwqbXVu9pJ4JEUr3AcVlv6Q4W4VsThwSxZhyqXA2gEA3F8qGxvkAFMzU/hJz2sJxyFEg9I8Kb/5mAM5sNaRVsuzeRQY5aF10guwyyCBJHUCuA8ytJSrAEEckm8Zhj176gQ3I9VvmVIE/9j5BO1rc9xmfUX530XqfNfnsCdK6jctpR6vOfNzsHDqpgXDffi45DckdbVbkgqBz5D1L8OmmQBry8EgSdViNVpdvNTxNRo+fPBqlVseWJQcQF5sYufnvoMzWakQqeeKWjLtZ5osjTLSM6YdG/wAxODa1jyUK2Ek7A5WW4Cj7zso2XIsisjpHXpT4c/hRknDBRgUOgZY4psVFEp1YmghUXJ9SMPmxzYkSgk7SSb51ot04icGAY0Wexxl4LicKlbXIySesbDh+XnWDRTTdc0HOz3W2/HH1cU/6uHE+FT6E3eo9IO5Tcoj8D17fGrr8UuGBVd17FFJo8HYSPEVU+xtPVNFNtocM1GBKn7w7/wA6rpaIu0cf2pVif2J6Y1Tkwt4ipttTHYPFFEwuGLSg4RTmjW6jcflTNnadaM0RpXDB4Ry7pk63HEUtLJHhIKjencY7qFIIVbnRtY8Py3UCNjtaE0KL7m6sgqFQ9IZzyDoQVkk1Yo2AvaSdhGrDqLhjusDVjPmOEcrcVB2o0uYcF1MEQRVVRZVAUDgALAd1dVYU+hC570gbXxOFivbV5We+7WQCJFPQeXY9aVmtLqMu1oTkrYRrVpWikJ2kjI5SDgdzCueSMSR2OG7tWumQHh7Jf4t3MbpU+q1G3W7j3HIo7u8d+0LI0z6Qw4chHYvMykCGJTJKzIeaRGNgPtNYdNTZDJJgBjSniDgovlYzEnbXwKrxJpHFG4CYOMtrbFmn2W9Y/ZR9VnrotsTQavO2tPCiwutbnYMGylVfg9BYTYz607DO87NNnxVH5ifyqK0NETOo1VFsr+s5b0GiYkFlFhwGQ7ltUtM5IQM2qU4CM5Fb9p86WldvT0LNyyp/RPD3LRBsO9760J1LtxaMgxyH+NWqqRrZOsKqxlWdU0VeWDFwksUXFDcyWjlUdMTHUfeSQyngtZH2WhL24nZXYtLZsA05dibgtKRO2qja09rlHDRyKNlzE4DKMttrG1ZSx0Ryq47diuDg8Z0aFbYBTdzrPuHkKrIaw3pDV25TBLhRmAStGz5udVeHnUiySXF5oNyQc1nVxKyNM+kseHIhw8ZnxUn6uFDzj+87fcjG9zlV0IB1Yhhv2ftVyEjF58OclY0fg/oGHmxOLkV8RIuvPKMlUICRHEDmI4xrWG0m5ObV1I2CtNiwSvIHaVU9Dvs8MJJBabEO87i2a8qbohPFYxGn8tcy0WmPSF2ZW2CB4YG7FsHESP6q2HH8zlWXTSydQUWjRsZ1ik5CX2v6jS0Vo+7zRfi3KR9HjcSPGrHWNpyNFEWh21R/RpF9Vr9vwOVV6GZnVPPip6SN3WCX6W6+svw/Kn0mRnXalomO6pT/AKTG/rDvHxFT00MnW8/dR0cjckn0MbUa3bfxFLozetG6iemOTwl5SRfWXWHEfPwp35mdYVHZz+ErsbsjRMAjfYdRu78qh8mQ1BungpfMaMcQq7I74vDxtmqCWckcUAiRWHSZyw6Y63WVsgJvmo3rLOWEC6umras6KELnMeD9Na4uv0aOw3/rJNcr1fZ99ZLWCQMKjaNvgr4MzjQp2IxCxqZHdQqqSXYhVKDaHJyBHTWEVJFMdx3jce1aTQA1w/HaOxc/FJi9I5YXWw2EIt9JdbTSId0MTDmLttIwvnkN9b4rIAKv4dm49yySWgk0Zx7V02gPRbD4QHk0uzZvI5LyO3F3a5Y9ZrZepgMFm0YJq7FbdRViKEIoQihCKEIoQquP0dFOAs0aSAG41lDWO4qT6p6RnQhZn6MhTeHEYmLo10m8cQkhHYRVWgjBvAYqekfSlVFP6MNIftMbiivsryEY/EkQYdYYVE2aNxq4VTErhkr+htA4fCBuQjVC2bubs7kb3lYln7SauAAwCrJ2lczpP/8AKTcmP9FA/wBq26aZDcQrxRWF3Oy6hfatGd1GFgOJzSibeffIwGS3vsk4E/iP5Vyh0eLv4ro/NfzRNbH3yVSfngKibWTgxqYgp1ik5eX2f6T50tNaPt8inci3pvIyrsN+2/vqOjtDcj5+6d+J2YSjESjat+z4ipaadubfL2S0cRyKcukRvUipC2D6gl0c7ClMsTbbd1vEU9JZ35pXZW5IGDU5o1uo3pdHYcWOT0zhg4JdWVdhDde2pXZ2ZGqjWJ2yibJKD+sjI6fzqDpGn+VnipNaR1HKD0eVTi8SykkLHh4wDuI5WRrcLiVO4V0LG1gjqw4VWS0OcX0duXSVqVKKELH0/oxpDHNFblodYAE6oeN7a8et90kqjA8UF8iaqliEgoVNjy01CzcF6PNiHE2OAsCGjw1wY0I9V57ErLL3ou65GuVFCGY7d6HvvYbF1VXKCKEIoQsr0hmaJUnUtqwvrSqNjQEFZCRv1NYScfs7DbQhaitcXGYNCEtCEUIRQhFCEUIWD6YziKGOYkKYsThTrHYqySpDL3xSyjtoQqGkZMRjhqIHw+FO1jeOeUHcF9aBCNpNnNzklrnNNM8YRjHfuVrImnF+W5XcPoxURUuFRAAqqAqqo2ADYB2VgNnJxketYlAwY1PAhXgf6vypUszO3zTrM7miU6QUbAfAUG2MGDQjo7jmU36wPseP5VHph+3ngn0cb036ew2qPEUulvGbU9A05FPGkhvXxqQto2hRNnOwp309DtB7gal0uM5hLQPGSQyQncO4j3Ur9mdn6J3ZgmmCI7Gt2+dIwwHI08fdGklGzyT1w5+7Iff8akIXDqPSMg+pqcBKPZbwqVLQ3cUqxHeFR9FXP0rHhhYmaI26BhsOMu29dKzg6EEihqVhlI0tAa4Lp6sSRQhFCEUIRQhUdEaR5ZWuupJG7RyJe+rItjtyuCpRwbC6upsL0IV6hCQihCwMLIcC3JP/AKQ/qZN0PCCXgnsPstzDYhS4hdBQhFCEUIWXidORpiYsLzmlkDEhRcRoqswaQ/dBK2A2k9AJAhalCFyn+I2I1YIEB50mNwKr1ieN/wD0pOBuOpuSBF9td60Whc+tJbqy8q5JikPWfz5LoB7NjVH9Hj+89/5hVehhHWdXxU9JJsHklBhHA95p1szeSUqTFOGMQbB3ACpdJibkPJLQyHNH1ivBvDzo6a3cfJHR3b076enT3VLpcaWgej6anT3UdKiP9I0D004mI7h+H8qiZ4DmPJPRyj+00yRcB+E+VGks+7yRdm5KQmH51qiXWY8lSAmHITSsPE/1eVQu2Y7fVOs3NEBY90jDtPlTAgGTyOe5FZNrVjYHFiHSciaxKzQRSqTxjZopR2K0Brr2BzXRuYHVXMtgLJGvIou4vVqEl6EJ1CEUIRQhYWmW+jSDFj9XYJieAiFyk3XGSb7OYzE31AKELcBoQhqEJpjBFiLgixBzBB2gihCyF0K8P+km5Jd0Mi8rCBwRdZXjyyAVtUezQhPXFYweth4W4GOc3PSVeJbd5oQocU+LcG5iwye0rcvMb7lDIEjbZmeUHRTa0k0Ci5waKlZnofgVbESzIDqR60KsSWaSZipxMjOSdcgxxR3OYMbjZU5CK0GxVwg0vHauvvVauXBemrctpHR8B9SJ5MRId68mjLFl0s5F/wB01VanNbDrGlefdOAOdLVuxbtoeJP4vKuPSzb/AFXTrNzRODQ/OtTrZRyUqTc0ThLDwH4alpLMNnko3Jjt80oxUY3f01LTwDIeSWik3+aX6bHw8KOkw8hGhk5KeYYxuXv/ADqZjgG5RvydqbaL9ylSz9idZe1IWiHs935Uq2duOHBFJSkM0XAfhqJls+7yUhHLyU04mL2P6RUdPB9vkE9HLv8ANKJ13RE/yimJWHKPySuO2u804Od0PfYfCpBzjlGldG16wPTDATMkeJhiHLYRjIFBzkiYas0QtvZcx+8i1qsskjH1LQAs9ojY9lK1K6H0c0umIhR0bWR1DI3FTutuI4dHRXUlb9QXPhf9Dswte1UrQnChCKEIoQkZQRYi4O0HhQhc3h5zgG5KX/Sf7Mu6EfsZeCD7r7AOabWBYQuiTPPbfZ1UIT6EIoQq+KxiRgljs+c+FTawuyVb5GtzXLPjZNINq4clYfvYgerqnaID99iP9wc0XyuRYTLgwUaqwx0hq/LcuqwOESGNY41CogCqBsAGyqVoS4iQIpY7qbRU0UXOuiq4H0PmbFTYnHhNZJSIISSM4MOWu46HkZ/wisdskdeo1tQr7KwBtXGhXUGY74u7P4Vi0jhnHzwWu4Nj0hxS74yOwVEzsGbPJPROOTkDFx+z/SKOkQH6fIJ6KTf5pRPFwH4fypiWznZ5KNyXf5peVh/d/D+VPSWfs4fpF2Xkpo0cN7HuqIsTdpTNpO5PGAQce+rBZIxiVEzvKQxxDbq99/jSLbOM6cUB0pySGeIbAD1L51HS2duQ8lLRynM+aFxl/VQn56KYtNeo1Iw06zk7lJTsUDrp353ZNASuxDbVDRv96QL1W9+VBZL9b6IDmfS2qiOpvZ3PaaqOiyJLlZr7AAuSx8cmjZXxEaN9Bc60yDNsPIfWnjUZmM7XUbDzhvFdax2g0uObQbKrmWqz1N5pxXd6K0qkyqQykMAVZSCrA7CCMq1vjpiMlRHLXB2a0aqV6KEIoQihCa8YIsRcHcaELD/RoR/6WaXDj2UKtH2RSKyJ/KAaEJxweOGzEwn+KC5/pdR4UITJdF4x8mxmqP8AhRRqf6w1MGiiW1TYfRCEkGdpMQRY/atdLjMHkhaO994UGmXk5oaxrcgt9EAFgAB0VFSTqELz/wBPdKPiZF0fh2IaUXmkXPkcNsdz+8wuqjpJpyytgjqcyq2MM0lBkFuaPwccUaRwuURFCqt9iqLAWNcXVeatkXVxaKFitlZRsZW6xap3ZxkQVGsR2UTfpEg2pfq+TUdNM3rM4clPRxnJyT6av3lPcDS6Uw4OanoHbClDwncO61MPs7t3BItlCXVi4j8R86n8jeOP7Ufm8hQiOVtpI7be6qLlodmefBW3ohkE4aPJ9Zvj4mmLGT1nJdIAyCk+hou095tVnRom4u8yo6Z5yTTNEuwA9Q+JpaSBmQ8kXJXZoGLZvUTtNLpD39RqNE1vWKXkpD6zBR0U9HM7rOp3JX425CqitEN5c9d/dUHNhZ1sSph0jssApkLn1VCDidvdVgMhGq26FAhg6xqVGQpNudI3D7vlVeoTTF58lPWp9oXLYrQc2DcyYHUKMSz4K9lJOZbDvsib908w9FdGC2OjN2TgNiwz2Vsmszitv0d9Lo57oCwkTKSGQak8Z4Oh9+YO410rrJMWrDffHg5dNBilfYezf3VS5hbmr2yNdkpqipooQihCKEIoQihCKEIoQuP9KfSohmw2DCyTj9Yx/UwA/emcbDv1Bzj0DOmXBgrSp2ACp4Ks62FaDaTgFkaGnw+BVtSZ55ZDrzSlOdJJxJyAUbAoyUeMT8Otsrr4IFdjv1iq/wDytiiFzOm1v7wWvh/SHDyZONUniLeIqib4ZM0VfHXtbj5YHyKtg+LWd5o193sdh54jzWnHADnHIe+9c4Qj/wDN1Oz9LpmQ/UKp2tKu4NTraGbKopE7sUU+lUQfajV68/A51bC587rgjJPH+lTOY4G33PAHPFU4NMYSVtUGxOwkFAeo+dbZvg72tvFnD9LDD8Zhe66HcR7rT+hJ099c7o0XJXT0z1Qx+n0jGdgdw2k9gq6zNtFqNIWYbzkOd2JWe1T2eyiszsdwzPO/JY0vpYT91rdYHu866R+B2hw1pQO4H1wXK/8AkEAOER8SP2rmjtKwSeu5RuD2X+u5HurHJ8Cmjxdrd3NVth+O2eTDq/8AtzRacmkMNHmXS/QQx7KiyxOBo2Mk9x9TgOKukt0QFXSAeI9BiVi6Q9MN0K/zN8F8669n+FPOMxp2DE8cuFe9cW0/GmjCAV7TgOGfGncucxeOklN5HZugnLsUZV2YoI4hRjac781w5bRLMayOJ9OGSroxU3UlSNhBse8VYReFDiqW6pq3DuwW1gPSJ1IE2tIg6bN3/e7e+uRbPg0U5q03ez6T7eHBdqx/G5YNWQXhv+oe/jxWrJ6VR2siuB0BQe++XjXO/wDDWkm6C1reypPoumfjlmAvUc4+FPVZ0vpS+YjRUvvN3bvy91b4fgkLBQkny91zpvj07zqtA78fZYGmP8zqmW2umaSIAkqnisy84dV7Vrj+G2aMUYKeJWR/xW1PNXO8gnYPTmOgyJjxaD9p9lMB/wAxRqP2qOuovsr29U1781fHb43dcUPZiPf1W7hP8S4lynXEQf8ANiZ07JYtYW6yKyPip1mkLfHPe6jwfH3xW7gfT/BSWticOSdwlRT+FjeqdG05FaBK8ZtWvD6QQNskXsZT7jS0RUhO3cpvrmD9qvfS0bk9Mzemvp3DDbPGOtgKWjcnpWqhi/TfR8fr4zDg8OUW/de9K4U9IOQVlYr/ABKw2yCLETn92Pk0/wCpMVBHVerWWaV+QVElthZ1nfn0XN6W9JcZigVZxhojtSBiZCODYggEfyKp6a3RfD9sh8AuZP8AFycIh4n2WZh4FjUIgCqLkAbLnaeknedproMjazqii5Ekj5DV5r3qXZU1BBoQpcNi3j9RiOjd3HKs09jgn/laD27eIxWmz2yez/xPI7NnA4LTHpNiALaw69UE+NZmfCrO07T3nk+a2O+MWpwpgO4cjyWViMQ0jazsWPEm/wDaugxjWC60UC5skj5HXnmp7VHUlBP5ZvabvNVaCL7BwCt6RL954n3RNKXYsxuSbmnFEyJgYwUA2KMsr5Xl7zUlNqxQSE0IRQhKBeknmkJppIoQpYMM7+qpPTu76i57W5lTZG5/VCdiMK6espA8O8UNe12RQ+N7cwoKkoJRQhBoQkoQq+IwEUnrxRv/ABIre8VB0bHZgFWMlkZ1XEeKg/RfDMpb6PFYbTqgC53C2+qjBDWl0K8Wq0XSb5oFHH6LYY+rhlPUpaouhs7OsAO9NtptT+qSe79KLCaGgeLA6iYSVnCFljhTlP1DsS5DEtYgXuNtjXCsT2Caspwxzy816X4i15s/yq1wyz8lag0XqQRlMGqty9uVUrrZSsLcmMxstbdThkaLXeJwqe6ijaGPNhu0N66O+uFVpSQsvrKw61I99ejbKx/VcD3EFeTdE9nWaR3ghR1NVqfC4Uve1hbaSbADpqDnhuatZGXZKZ9Gva6lXH7hv4VEStyOHepmB1Ktx7lTIsc8jVqoyVrD4IsNYlUXixtc9HGq3SAGgxKtZEXC8cB2qLEwFDa4IIuCMwRUmuvBRey6d6jjjLGygk8AL0yQM1FrS40CWSMqSGFiN1AIIqEFpaaFNv0CmkihCQmhC0onMd1jC6w9eRrWB4LfYN3TVBF7F3gFqaSzBmYzKdJjJLXbk5V35DK/YLddIMbXCoKDK+mtRwUPJxP6rcmeDZr2Nu7anV7cxVQuxvyN09uXFL9VPtLIBx1sqWman0Z+8cUgEUe/lW7kH/2p67uz1S+Uz/kfJRz492yvYblXmjwptiaFF8z3baDsTI8W4BGsbEEEHMWPQaZY040URK8ClVHEl703GiGNqlkcbBs+NABzKHOGQViLAm2tIdRen1j1LUDJsbiVNsJpV+A8+CsYUIx1YoDIeLN4ncKpmlETb0r7o58Sr4Y9K65FHePbzQLfwmiFAu6R34KLjvO3urg2j4y4mkXE+37Xeg+EMArKBXcPc+yvfR0y5q5bLgZdXCuY+1zP6zz6ei6TLLC3Jo9fVTFMtwqm5vV9Vw/o/DIn1aHEIsoHMvrX+iybcrW+Nq1zZO52qtuxVdGxLysZ5KcH6ZJ9oWPJfrpNi6+/dlQ7qeH4QF6DWFWqtiMBE/rIpPG1j+IVqitloi6jz6jgVllscEvXYD68RisjGeje0xMR+62YP83neuvZ/jhymb4j29qLkWj4GM4XeB9/eqwJ4XiaxDI3d3EbR1V3opo52XmGoXAlhkgfdeKHnirv1kwA1grHK2sATfrHZUdEDkr9O4DEV71QxOJaQ3Y3PgOoVc1gaKBZnyOeauUmGnUDVdNZdozsQd9j05d1JzSTVpomx7QKOFQnyY42sg5NeC7T1ttNIRjN2JUjMaUbgOz3VR2JNybnpqwCiqJJzSUJINCEUIV3BG62GZDa1t5FrAgb7HO1VPzV8WVO1Plaw5xN7HbtIK2PZrWIvwNRAqcOeQpONBrc4e6z6vWZFqEURQhFCE5Ev50iaJgVU8WI1DzQp3c4XBqBZeGKsElw6oUv1mw9VI0PELnS0IOZJUukEdUAeCm0Zo58S2sxOqNrHaehfnKsVut7LI260Vcch+TzitdhsElsdecaNGZ/A5wXW4bDrGoVAAB85nea8jNM+Z9+Q1K9dDDHCy5GKBSg1UrVDisUkSmSRgqLa5N+NrADMkkgADMnIbak0VIASKzpNKztfk41RTezSEsTfYWRbAC18i1+gVsEO8q5lmcc8PXguSnghgMP+aihaAaqsi4eJtWzIAxkDE81tnE7jVrhe2VVrbJE3rupwCi0biI0WFzNipCJy7IElkTV5VzraqRncQ3bUXtJBAGxZTG69qg57jvXdaO0tHMzKmuGUKxDoyHVa4BAYZi6nqy4isL43NzTc0tNCKK8Cc/D53VFJLSQocXhkkBVwD7xfeDurRBPJZ3X2Gh5zVE8Ec7bjxUencuO0vo5oWzzVr6reNjwNevsFtZaWYYOGY/PcvH2+xPsz8cWnI/jv9c+6tHhXYXVGI4gHw41sL2g0JWRsb3CoCitxqShRIaEIoQihCKEJbUISxJcgXAudpyA6SaRNBVNoqaK5yUGzlHv7Wrze7bVdZNyuuw5Xj30UWIhQDmya5380gAdtSa5xzFFF7GAarqqsTU1UihCUChCuDCsU1hYCx2mxa22w3j86qvgOoVfccWVGA9VSq1UK1o3BmaQIMt5PBRt8u2ststLbNEZD4DeVqsdmdaZRGPE7hzku5iiVFCqAAMhXiJJHSPL3GpK9vHG2NgYwUASqMzne9suFQOSsTqSFkekWj1kVZHmaJINeQ2CFch67BlPqjWt/Eei1sTy00AqSm1xYbwXMYbAvLdp3kKE3SI6qWXdyvJgazHaV9UXtzrXrbWi6kUb3Csp8Pff6LRgwyRiyIiAeyqqAB1UqkrQGtaMBRQnSkVyFflGG1Yg0zDrSMMR3UEUzVTrRE3N359FZwGGnbERSCFo1QuGeQoC0TqbqqAlvXWJucF9QdVUyPYWkVWG0zskpdGW1dSNu3ZlbLb51lWVCqBs6+00670kt6SFHNEHBVgCMtoBF9xt0VZDM6F4ew484KuaFkrCx4wXG6QlmSQqztdTuJUdFgN1q9vZ3xTRh7BgV4m0iaKUsecR4KKTWlGta7Lk1hmV3Gw22zB7KtFGGmxVG9IK5kIiwYsNdwjH1QQdnEn7ov7qC81wFU2xCmsaFV5IipIORG2pggioVZaQaFMpqKAKEJyqTmATbgCe+lUBOhOSSmkkAoQlvQhXFwIADStqA7Ba7H+XdVRkqaNFfRXiIAVeaeqZOkVuYz63BgLW35im0vrrBRcI6apNVVNWKpT8vrOGa5tbZlzRuHDKoXaCgU79XVcjEyIbBE1QL5k3JvxoaHDFxTe5pwaKLp/RjCakWvvkz/lGwe89teV+M2nST6MZN9dvsvU/BrMI4NIc3emz38VrsoO3iO8bK5ANF2EhQZ5bcjRUoTgKSFWx+BSeMxyaxUlTzWKnmsGHOWx2gd1Sa4tNQhZzei+HO0zn/wCViR/2yCrNO/kBTMrz9R4lTL6O4UWJgjcjMGReVII3gyXN6jpXnaoHHPFaaiwsAANwGQqCEtJCBTQihCDQhFqSFgeleEuolAzXmt/CTl3H/urv/A7TR5hORxHeM/L0XA+OWarBMMxge45cD6rm4pCpupIPEV6UgHArzbXFpqESyFjrMSTxNAAAoEnOLjUp0ktwvFQRf93d3ZjqtSDaEpudUDsUd+ipKKEAJAJsLi54DeaRyTGeKuNpFxlGdRRsAt3k7zVYiB62JVpncMGYBLrpL61o39r7jdY+6emijmZYjzTqyTPA79h9kp0TJ+7b2tYW66Wnan0Z/JRrpD6pDye191eriemijn54DzRVkXVxO/YFSdyxJJuTtJq0AAUCoJJNSkNNJJQhSQwM+SqT1CkXAZqTWOdg0J7YZgQpBUsQBcbScsqiZGhpdsGPBS0TrwZkSacV3saBQFGwAAdQyFfP3vL3FxzOK9+xoY0NGQwTqipIIpoRSQihCWhCaNp28Pj8aaEA0IS0IQaSEgFNCU+6hCTf0cKEKLFw8ojJ7SkX6Ts+FW2eXRStkGw1VNoiEsToztBC8/Fe/XgB2ooQpJYStri1xe2+3SN2ykHA5KTmluajpqKKEIAoQg0IQKEJbUIQaEJKEIoQrT41tUKh1VA+6bXO8k7TVYjFanFWmV1LrcArehcW5lRC2spbY3O2Z3BOzZWT4g1rbM9w3euC1/DpHOtLGk1FdvZj+F2NeJXtUUIRahCKEIoQgUIRQhABpoRSQg0IRamhIfnooQlpIQBTQuP0hOhldZV2MwDJk1r5XByOVs69vZLxgY5pzAz7l4m1lone14yJxHeq/LRJmiszbi9rDp1RtrRde7rGg7FnvRs6oqe1U3csSSbk5kmrAABQKkkuNSkyppYLuNNaFiEqIkaKChJsOB4XzOwdteGt1otJmaxkjhgTg4+69abLDXqDgFXwmiYuViGqrI5O0cAenMZeHUTRFaLS2dnznEHe47j288ECyw/YOAWlHohP/wCOJtmYZV4XFrnZnv7q7unl+48SpdEg+xv+o9kHRCj/APRiOzY69F8zt3n5vRp5fuPEo6JB/jb/AKj2TjoZBa2DiIIH3gCDc9YItb52Gnl+48Sn0WD7G8B7K3h9AYcjn4aNTwHO8aNPL9x4lLokH+Nv+o9lJ+juF/YR91Gnl+48SjokH+Nv+o9ko9HsN+wj7qNPL9x4lPosH2N4D2Sfo7hf2EfdRp5fuPEpdEg+xv8AqPZOj0Dh1N1hQEbCBY9hFRdK94uucSNxNVJlniYbzWAHeAAVY+ro+B/E3nVGiZ9o4LRedvSfV0fA/ibzo0TPtHBF529H1dHwP4m86NEz7RwRedvS/V0fA/ibzo0TPtHBF529H1dHwP4m86NEz7RwRedvSfV0fA/ibzo0TPtHBF529H1dHwP4m86NEz7RwRedvVbF6IDZoxUjOxLEG3RrA59fjnVMtmvYtw8BT8evmkXO3owWCDC7jsBcZ79/z4AhYHCrmjhzzwQHu3qz9XR8D+JvOrtEz7RwTvO3pfq6PgfxN50aJn2jgi87ek+ro/ZP4m86NEz7RwRedvTJ8DGqsQpNgTbWfOwOW2ovYxrSQ0cEr7t6pYUK6k8kxsSOaz8AfvEcaqs5bK0ksA8PcBAe7elGiIHc62GFztYi/ea3tlkaLrXEDvKodZ4Xm85gJ3kBTfo7hf2EfdT08v3HiVHokH+Nv+o9kv6PYb9hH3fPGjTy/ceJT6LB9jeA9kfo/hv2Ef4RR0iX7zxKXRIP8bf9R7KPTWi3lZXjYBlBFiMiDe99vEixFcq2WR8rg+N1CBTHI89xVxCqaL0PLyiySsBqE2UWO3qyG2++qLNYptIJJXZZAIAO1TfUKi9la+WYktkFKj7ttlhszsL3zv11JH1EuzVbibyE3NiM7rntNCE+DQyoQVDgj/ingRw6T8k0IRHoZbg6rXFv9zZbK4AFr5ChC09d/YH4vyoQjlH9j+oeVCE5Ga+agDje+fVahCkoQihCKEIoQihCKEIoQihCKEIoQihCKEIoQmTglWC+tY267ZVF4JaaZoVLBxTBTrMNbWuLnXGrYZHYdt/nKqbO2VoOkO3vwokFMyS7mTdtU26cgcu81oTSas3tR3/ga2+33+ruoQpYw98ymrwAN++/woQpqEL/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44" name="Picture 20" descr="http://thumbs.dreamstime.com/z/pato-fuera-del-personaje-de-dibujos-animados-del-agua-919732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1684"/>
          <a:stretch/>
        </p:blipFill>
        <p:spPr bwMode="auto">
          <a:xfrm>
            <a:off x="5573211" y="821855"/>
            <a:ext cx="2974628" cy="280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626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23989" y="764704"/>
            <a:ext cx="7610139" cy="1143000"/>
          </a:xfrm>
        </p:spPr>
        <p:txBody>
          <a:bodyPr>
            <a:normAutofit/>
          </a:bodyPr>
          <a:lstStyle/>
          <a:p>
            <a:r>
              <a:rPr lang="es-CO" sz="5400" b="1" dirty="0" smtClean="0">
                <a:solidFill>
                  <a:schemeClr val="tx1"/>
                </a:solidFill>
                <a:latin typeface="Segoe Print" pitchFamily="2" charset="0"/>
              </a:rPr>
              <a:t>¿Qué es una onda?</a:t>
            </a:r>
            <a:endParaRPr lang="es-CO" sz="5400" b="1" dirty="0">
              <a:solidFill>
                <a:schemeClr val="tx1"/>
              </a:solidFill>
              <a:latin typeface="Segoe Print" pitchFamily="2" charset="0"/>
            </a:endParaRPr>
          </a:p>
        </p:txBody>
      </p:sp>
      <p:sp>
        <p:nvSpPr>
          <p:cNvPr id="3" name="2 Marcador de contenido"/>
          <p:cNvSpPr>
            <a:spLocks noGrp="1"/>
          </p:cNvSpPr>
          <p:nvPr>
            <p:ph idx="1"/>
          </p:nvPr>
        </p:nvSpPr>
        <p:spPr>
          <a:xfrm>
            <a:off x="344488" y="1916832"/>
            <a:ext cx="8915400" cy="3888433"/>
          </a:xfrm>
        </p:spPr>
        <p:txBody>
          <a:bodyPr>
            <a:normAutofit/>
          </a:bodyPr>
          <a:lstStyle/>
          <a:p>
            <a:pPr algn="ctr"/>
            <a:r>
              <a:rPr lang="es-CO" sz="4000" b="1" dirty="0" smtClean="0">
                <a:latin typeface="Arial" pitchFamily="34" charset="0"/>
                <a:cs typeface="Arial" pitchFamily="34" charset="0"/>
              </a:rPr>
              <a:t>Es una perturbación que viaja desde un punto a otro, transportando ENERGÍA pero no Materia.</a:t>
            </a:r>
          </a:p>
          <a:p>
            <a:pPr marL="0" indent="0" algn="ctr">
              <a:buNone/>
            </a:pPr>
            <a:endParaRPr lang="es-CO" sz="4000" b="1" dirty="0" smtClean="0">
              <a:latin typeface="Bradley Hand ITC" pitchFamily="66" charset="0"/>
            </a:endParaRPr>
          </a:p>
        </p:txBody>
      </p:sp>
      <p:pic>
        <p:nvPicPr>
          <p:cNvPr id="6" name="Picture 6" descr="Standing_wave_2.gif"/>
          <p:cNvPicPr>
            <a:picLocks noChangeAspect="1" noChangeArrowheads="1" noCrop="1"/>
          </p:cNvPicPr>
          <p:nvPr/>
        </p:nvPicPr>
        <p:blipFill>
          <a:blip r:embed="rId2" cstate="print"/>
          <a:srcRect/>
          <a:stretch>
            <a:fillRect/>
          </a:stretch>
        </p:blipFill>
        <p:spPr bwMode="auto">
          <a:xfrm>
            <a:off x="1676637" y="4365104"/>
            <a:ext cx="6704845" cy="16075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sz="quarter" idx="13"/>
          </p:nvPr>
        </p:nvSpPr>
        <p:spPr>
          <a:xfrm>
            <a:off x="495301" y="3212976"/>
            <a:ext cx="4097659" cy="2943984"/>
          </a:xfrm>
        </p:spPr>
        <p:txBody>
          <a:bodyPr>
            <a:normAutofit/>
          </a:bodyPr>
          <a:lstStyle/>
          <a:p>
            <a:r>
              <a:rPr lang="es-ES" sz="3200" dirty="0" smtClean="0"/>
              <a:t>Imagina la superficie tranquila de un lago y una tabla que flota sobre el agua.</a:t>
            </a:r>
          </a:p>
        </p:txBody>
      </p:sp>
      <p:sp>
        <p:nvSpPr>
          <p:cNvPr id="8" name="7 Marcador de contenido"/>
          <p:cNvSpPr>
            <a:spLocks noGrp="1"/>
          </p:cNvSpPr>
          <p:nvPr>
            <p:ph sz="quarter" idx="14"/>
          </p:nvPr>
        </p:nvSpPr>
        <p:spPr>
          <a:xfrm>
            <a:off x="4592960" y="980728"/>
            <a:ext cx="4738492" cy="5544616"/>
          </a:xfrm>
        </p:spPr>
        <p:txBody>
          <a:bodyPr>
            <a:noAutofit/>
          </a:bodyPr>
          <a:lstStyle/>
          <a:p>
            <a:r>
              <a:rPr lang="es-ES" sz="3200" dirty="0"/>
              <a:t>Si un bote a motor pasa a unos metro de la tabla, produce una PERTURBACIÓN sobre la superficie que avanza hacia la tabla.</a:t>
            </a:r>
          </a:p>
          <a:p>
            <a:r>
              <a:rPr lang="es-ES" sz="3200" dirty="0" smtClean="0"/>
              <a:t>La tabla NO se desplaza, aunque oscila hacia arriba y hacia abajo junto con el agua que la sostiene.</a:t>
            </a:r>
            <a:endParaRPr lang="es-ES" sz="3200" dirty="0"/>
          </a:p>
        </p:txBody>
      </p:sp>
      <p:pic>
        <p:nvPicPr>
          <p:cNvPr id="3080" name="Picture 8" descr="http://www.gif-animados.net/gifs/pensando-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536" y="332656"/>
            <a:ext cx="19431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641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36576" y="404664"/>
            <a:ext cx="7610139" cy="1143000"/>
          </a:xfrm>
        </p:spPr>
        <p:txBody>
          <a:bodyPr/>
          <a:lstStyle/>
          <a:p>
            <a:r>
              <a:rPr lang="es-ES" dirty="0" smtClean="0"/>
              <a:t>ACTIVIDAD</a:t>
            </a:r>
            <a:endParaRPr lang="es-ES" dirty="0"/>
          </a:p>
        </p:txBody>
      </p:sp>
      <p:sp>
        <p:nvSpPr>
          <p:cNvPr id="3" name="2 Marcador de contenido"/>
          <p:cNvSpPr>
            <a:spLocks noGrp="1"/>
          </p:cNvSpPr>
          <p:nvPr>
            <p:ph sz="quarter" idx="13"/>
          </p:nvPr>
        </p:nvSpPr>
        <p:spPr>
          <a:xfrm>
            <a:off x="704528" y="1700808"/>
            <a:ext cx="5112568" cy="4536504"/>
          </a:xfrm>
        </p:spPr>
        <p:txBody>
          <a:bodyPr>
            <a:normAutofit/>
          </a:bodyPr>
          <a:lstStyle/>
          <a:p>
            <a:r>
              <a:rPr lang="es-ES" sz="2800" dirty="0" smtClean="0"/>
              <a:t>Llena una ponchera con agua y deja flotar un corcho en la superficie del líquido. Cuando el sistema esté en equilibrio, produce una perturbación dejando caer una piedra pequeña a 20 cm del corcho. Describe lo ocurrido.  ¿El corcho se desplazó?. ¿El agua se desplazó.?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1112" y="2276872"/>
            <a:ext cx="348261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973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01902" y="476672"/>
            <a:ext cx="7610139" cy="1143000"/>
          </a:xfrm>
        </p:spPr>
        <p:txBody>
          <a:bodyPr/>
          <a:lstStyle/>
          <a:p>
            <a:r>
              <a:rPr lang="es-CO" b="1" dirty="0" smtClean="0">
                <a:solidFill>
                  <a:schemeClr val="tx1"/>
                </a:solidFill>
                <a:latin typeface="Segoe Print" pitchFamily="2" charset="0"/>
              </a:rPr>
              <a:t>Elementos de las ondas</a:t>
            </a:r>
            <a:endParaRPr lang="es-CO" b="1" dirty="0">
              <a:solidFill>
                <a:schemeClr val="tx1"/>
              </a:solidFill>
              <a:latin typeface="Segoe Print" pitchFamily="2" charset="0"/>
            </a:endParaRPr>
          </a:p>
        </p:txBody>
      </p:sp>
      <p:pic>
        <p:nvPicPr>
          <p:cNvPr id="1026" name="Picture 2"/>
          <p:cNvPicPr>
            <a:picLocks noChangeAspect="1" noChangeArrowheads="1"/>
          </p:cNvPicPr>
          <p:nvPr/>
        </p:nvPicPr>
        <p:blipFill>
          <a:blip r:embed="rId3" cstate="print"/>
          <a:srcRect/>
          <a:stretch>
            <a:fillRect/>
          </a:stretch>
        </p:blipFill>
        <p:spPr bwMode="auto">
          <a:xfrm>
            <a:off x="632520" y="1556792"/>
            <a:ext cx="8640960" cy="49685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slide(fromBottom)">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36576" y="476672"/>
            <a:ext cx="7610139" cy="864096"/>
          </a:xfrm>
        </p:spPr>
        <p:txBody>
          <a:bodyPr/>
          <a:lstStyle/>
          <a:p>
            <a:r>
              <a:rPr lang="es-CO" b="1" dirty="0" smtClean="0">
                <a:latin typeface="Segoe Print" pitchFamily="2" charset="0"/>
              </a:rPr>
              <a:t>Elementos de una onda</a:t>
            </a:r>
            <a:endParaRPr lang="es-CO" b="1" dirty="0">
              <a:latin typeface="Segoe Print" pitchFamily="2" charset="0"/>
            </a:endParaRPr>
          </a:p>
        </p:txBody>
      </p:sp>
      <p:sp>
        <p:nvSpPr>
          <p:cNvPr id="3" name="2 Marcador de contenido"/>
          <p:cNvSpPr>
            <a:spLocks noGrp="1"/>
          </p:cNvSpPr>
          <p:nvPr>
            <p:ph idx="1"/>
          </p:nvPr>
        </p:nvSpPr>
        <p:spPr>
          <a:xfrm>
            <a:off x="776536" y="1484784"/>
            <a:ext cx="8568952" cy="4896544"/>
          </a:xfrm>
        </p:spPr>
        <p:txBody>
          <a:bodyPr>
            <a:normAutofit fontScale="92500" lnSpcReduction="10000"/>
          </a:bodyPr>
          <a:lstStyle/>
          <a:p>
            <a:pPr algn="just"/>
            <a:r>
              <a:rPr lang="es-CO" sz="3500" b="1" dirty="0" smtClean="0">
                <a:solidFill>
                  <a:srgbClr val="00B050"/>
                </a:solidFill>
                <a:latin typeface="Segoe Print" pitchFamily="2" charset="0"/>
              </a:rPr>
              <a:t>Nodos:</a:t>
            </a:r>
            <a:r>
              <a:rPr lang="es-CO" sz="3500" b="1" dirty="0" smtClean="0">
                <a:latin typeface="Segoe Print" pitchFamily="2" charset="0"/>
              </a:rPr>
              <a:t> </a:t>
            </a:r>
            <a:r>
              <a:rPr lang="es-CO" sz="3500" dirty="0" smtClean="0"/>
              <a:t>Son los puntos de mínima oscilación o vibración de una onda (puntos de equilibrio de la onda).</a:t>
            </a:r>
          </a:p>
          <a:p>
            <a:pPr algn="just"/>
            <a:endParaRPr lang="es-CO" sz="3500" dirty="0" smtClean="0"/>
          </a:p>
          <a:p>
            <a:r>
              <a:rPr lang="es-CO" sz="3500" b="1" dirty="0" smtClean="0">
                <a:solidFill>
                  <a:srgbClr val="FF0000"/>
                </a:solidFill>
                <a:latin typeface="Segoe Print" pitchFamily="2" charset="0"/>
              </a:rPr>
              <a:t>Antinodos: </a:t>
            </a:r>
            <a:r>
              <a:rPr lang="es-CO" sz="3500" dirty="0" smtClean="0"/>
              <a:t>Son los puntos de máxima oscilación o vibración de una onda.</a:t>
            </a:r>
          </a:p>
          <a:p>
            <a:endParaRPr lang="es-CO" sz="3500" dirty="0" smtClean="0"/>
          </a:p>
          <a:p>
            <a:r>
              <a:rPr lang="es-CO" sz="3500" b="1" dirty="0" smtClean="0">
                <a:solidFill>
                  <a:srgbClr val="92D050"/>
                </a:solidFill>
                <a:latin typeface="Segoe Print" pitchFamily="2" charset="0"/>
              </a:rPr>
              <a:t>Crestas: </a:t>
            </a:r>
            <a:r>
              <a:rPr lang="es-CO" sz="3500" dirty="0" smtClean="0"/>
              <a:t>Son los segmentos superiores de la gráfica de la onda, respecto al punto de equilibrio.</a:t>
            </a:r>
          </a:p>
          <a:p>
            <a:endParaRPr lang="es-CO" sz="2900" dirty="0">
              <a:solidFill>
                <a:schemeClr val="tx1"/>
              </a:solidFill>
            </a:endParaRPr>
          </a:p>
          <a:p>
            <a:endParaRPr lang="es-CO" sz="3600" dirty="0"/>
          </a:p>
          <a:p>
            <a:endParaRPr lang="es-CO" sz="37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48544" y="836712"/>
            <a:ext cx="8280920" cy="4995917"/>
          </a:xfrm>
        </p:spPr>
        <p:txBody>
          <a:bodyPr>
            <a:normAutofit fontScale="92500" lnSpcReduction="10000"/>
          </a:bodyPr>
          <a:lstStyle/>
          <a:p>
            <a:r>
              <a:rPr lang="es-CO" sz="3000" b="1" dirty="0">
                <a:solidFill>
                  <a:srgbClr val="FFC000"/>
                </a:solidFill>
                <a:latin typeface="Segoe Print" pitchFamily="2" charset="0"/>
              </a:rPr>
              <a:t>Valles: </a:t>
            </a:r>
            <a:r>
              <a:rPr lang="es-CO" sz="3000" dirty="0"/>
              <a:t>Son las depresiones inferiores de la gráfica de la onda, respecto al punto de </a:t>
            </a:r>
            <a:r>
              <a:rPr lang="es-CO" sz="3000" dirty="0" smtClean="0"/>
              <a:t>equilibrio.</a:t>
            </a:r>
          </a:p>
          <a:p>
            <a:endParaRPr lang="es-CO" sz="3000" dirty="0"/>
          </a:p>
          <a:p>
            <a:r>
              <a:rPr lang="es-CO" sz="3000" b="1" dirty="0">
                <a:solidFill>
                  <a:srgbClr val="7030A0"/>
                </a:solidFill>
                <a:latin typeface="Segoe Print" pitchFamily="2" charset="0"/>
              </a:rPr>
              <a:t>Elongación: </a:t>
            </a:r>
            <a:r>
              <a:rPr lang="es-CO" sz="3000" dirty="0"/>
              <a:t>Distancia entre cualquier punto de onda y su posición de equilibrio</a:t>
            </a:r>
            <a:r>
              <a:rPr lang="es-CO" sz="3000" dirty="0" smtClean="0"/>
              <a:t>.</a:t>
            </a:r>
          </a:p>
          <a:p>
            <a:endParaRPr lang="es-CO" sz="3000" dirty="0"/>
          </a:p>
          <a:p>
            <a:r>
              <a:rPr lang="es-CO" sz="3000" b="1" dirty="0">
                <a:latin typeface="Segoe Print" pitchFamily="2" charset="0"/>
              </a:rPr>
              <a:t>Amplitud: </a:t>
            </a:r>
            <a:r>
              <a:rPr lang="es-CO" sz="3000" dirty="0"/>
              <a:t>Es la distancia que hay del punto de equilibrio a la cresta o valle de una onda. Es el máximo desplazamiento de una onda, respecto al punto de equilibrio.  Se expresa en unidades de m, cm, etc.</a:t>
            </a:r>
          </a:p>
          <a:p>
            <a:endParaRPr lang="es-ES" sz="3000" dirty="0"/>
          </a:p>
        </p:txBody>
      </p:sp>
    </p:spTree>
    <p:extLst>
      <p:ext uri="{BB962C8B-B14F-4D97-AF65-F5344CB8AC3E}">
        <p14:creationId xmlns:p14="http://schemas.microsoft.com/office/powerpoint/2010/main" val="1048161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1119</TotalTime>
  <Words>1078</Words>
  <Application>Microsoft Office PowerPoint</Application>
  <PresentationFormat>A4 (210 x 297 mm)</PresentationFormat>
  <Paragraphs>125</Paragraphs>
  <Slides>25</Slides>
  <Notes>1</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Austin</vt:lpstr>
      <vt:lpstr>Movimiento Ondulatorio</vt:lpstr>
      <vt:lpstr>Actividad diagnóstica  </vt:lpstr>
      <vt:lpstr>Presentación de PowerPoint</vt:lpstr>
      <vt:lpstr>¿Qué es una onda?</vt:lpstr>
      <vt:lpstr>Presentación de PowerPoint</vt:lpstr>
      <vt:lpstr>ACTIVIDAD</vt:lpstr>
      <vt:lpstr>Elementos de las ondas</vt:lpstr>
      <vt:lpstr>Elementos de una onda</vt:lpstr>
      <vt:lpstr>Presentación de PowerPoint</vt:lpstr>
      <vt:lpstr>CARACTERÍSTICAS DE LAS ONDAS</vt:lpstr>
      <vt:lpstr>Periodo (T):  </vt:lpstr>
      <vt:lpstr>Frecuencia:  </vt:lpstr>
      <vt:lpstr>Velocidad de propagación:  </vt:lpstr>
      <vt:lpstr>Actividad </vt:lpstr>
      <vt:lpstr>EJERCICIOS:</vt:lpstr>
      <vt:lpstr>Presentación de PowerPoint</vt:lpstr>
      <vt:lpstr>Presentación de PowerPoint</vt:lpstr>
      <vt:lpstr>Clasificación de las Ondas</vt:lpstr>
      <vt:lpstr>1. Según el medio en que viajan o se propagan</vt:lpstr>
      <vt:lpstr>Presentación de PowerPoint</vt:lpstr>
      <vt:lpstr>2. Según la dirección de propagación de la onda</vt:lpstr>
      <vt:lpstr>Presentación de PowerPoint</vt:lpstr>
      <vt:lpstr>Según las dimensiones de desplazamiento</vt:lpstr>
      <vt:lpstr>ACTIVIDAD</vt:lpstr>
      <vt:lpstr>Páginas de interés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Movimiento Ondulatorio</dc:title>
  <dc:creator>Cris</dc:creator>
  <cp:lastModifiedBy>usuario__5</cp:lastModifiedBy>
  <cp:revision>79</cp:revision>
  <dcterms:created xsi:type="dcterms:W3CDTF">2012-03-14T02:42:40Z</dcterms:created>
  <dcterms:modified xsi:type="dcterms:W3CDTF">2015-04-08T15:30:58Z</dcterms:modified>
</cp:coreProperties>
</file>